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sldIdLst>
    <p:sldId id="294" r:id="rId2"/>
    <p:sldId id="295" r:id="rId3"/>
    <p:sldId id="293" r:id="rId4"/>
    <p:sldId id="297" r:id="rId5"/>
    <p:sldId id="296" r:id="rId6"/>
    <p:sldId id="266" r:id="rId7"/>
    <p:sldId id="267" r:id="rId8"/>
    <p:sldId id="268" r:id="rId9"/>
    <p:sldId id="314" r:id="rId10"/>
    <p:sldId id="315" r:id="rId11"/>
    <p:sldId id="304" r:id="rId12"/>
    <p:sldId id="305" r:id="rId13"/>
    <p:sldId id="306" r:id="rId14"/>
    <p:sldId id="307" r:id="rId15"/>
    <p:sldId id="313" r:id="rId16"/>
    <p:sldId id="308" r:id="rId17"/>
    <p:sldId id="309" r:id="rId18"/>
    <p:sldId id="310" r:id="rId19"/>
    <p:sldId id="311" r:id="rId20"/>
    <p:sldId id="312" r:id="rId21"/>
    <p:sldId id="298" r:id="rId22"/>
    <p:sldId id="316" r:id="rId23"/>
    <p:sldId id="321" r:id="rId24"/>
    <p:sldId id="317" r:id="rId25"/>
    <p:sldId id="318" r:id="rId26"/>
    <p:sldId id="292" r:id="rId27"/>
    <p:sldId id="320" r:id="rId28"/>
    <p:sldId id="319" r:id="rId29"/>
    <p:sldId id="323" r:id="rId30"/>
    <p:sldId id="324" r:id="rId31"/>
    <p:sldId id="351" r:id="rId32"/>
    <p:sldId id="325" r:id="rId33"/>
    <p:sldId id="326" r:id="rId34"/>
    <p:sldId id="352" r:id="rId35"/>
    <p:sldId id="353" r:id="rId36"/>
    <p:sldId id="327" r:id="rId37"/>
    <p:sldId id="328" r:id="rId38"/>
    <p:sldId id="329" r:id="rId39"/>
    <p:sldId id="330" r:id="rId40"/>
    <p:sldId id="332" r:id="rId41"/>
    <p:sldId id="333" r:id="rId42"/>
    <p:sldId id="334" r:id="rId43"/>
    <p:sldId id="335" r:id="rId44"/>
    <p:sldId id="336" r:id="rId45"/>
    <p:sldId id="337" r:id="rId46"/>
    <p:sldId id="338" r:id="rId47"/>
    <p:sldId id="339" r:id="rId48"/>
    <p:sldId id="342" r:id="rId49"/>
    <p:sldId id="355" r:id="rId50"/>
    <p:sldId id="347" r:id="rId51"/>
    <p:sldId id="348" r:id="rId52"/>
    <p:sldId id="354" r:id="rId53"/>
    <p:sldId id="356" r:id="rId54"/>
    <p:sldId id="357" r:id="rId55"/>
    <p:sldId id="358" r:id="rId56"/>
    <p:sldId id="359" r:id="rId57"/>
    <p:sldId id="360" r:id="rId58"/>
    <p:sldId id="361" r:id="rId59"/>
    <p:sldId id="362" r:id="rId60"/>
    <p:sldId id="363" r:id="rId61"/>
    <p:sldId id="364" r:id="rId62"/>
  </p:sldIdLst>
  <p:sldSz cx="9144000" cy="6858000" type="screen4x3"/>
  <p:notesSz cx="6858000" cy="9144000"/>
  <p:defaultTextStyle>
    <a:defPPr>
      <a:defRPr lang="en-C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16">
          <p15:clr>
            <a:srgbClr val="A4A3A4"/>
          </p15:clr>
        </p15:guide>
        <p15:guide id="2" pos="23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3016"/>
        <p:guide pos="23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870D91-9A7F-44F3-85A2-2ABA69184872}" type="doc">
      <dgm:prSet loTypeId="urn:microsoft.com/office/officeart/2005/8/layout/arrow6" loCatId="relationship" qsTypeId="urn:microsoft.com/office/officeart/2005/8/quickstyle/simple1" qsCatId="simple" csTypeId="urn:microsoft.com/office/officeart/2005/8/colors/accent1_2" csCatId="accent1" phldr="1"/>
      <dgm:spPr/>
      <dgm:t>
        <a:bodyPr/>
        <a:lstStyle/>
        <a:p>
          <a:endParaRPr lang="en-US"/>
        </a:p>
      </dgm:t>
    </dgm:pt>
    <dgm:pt modelId="{941DB381-0013-48B2-8D34-3F8FB303B28B}">
      <dgm:prSet phldrT="[Text]"/>
      <dgm:spPr/>
      <dgm:t>
        <a:bodyPr/>
        <a:lstStyle/>
        <a:p>
          <a:r>
            <a:rPr lang="en-US" dirty="0" smtClean="0"/>
            <a:t>Perspective strategy or rational view</a:t>
          </a:r>
          <a:endParaRPr lang="en-US" dirty="0"/>
        </a:p>
      </dgm:t>
    </dgm:pt>
    <dgm:pt modelId="{35456659-645E-483A-B485-2A4B1007E544}" type="parTrans" cxnId="{905F9784-27D2-4314-AB1A-ADF0E4480B4A}">
      <dgm:prSet/>
      <dgm:spPr/>
      <dgm:t>
        <a:bodyPr/>
        <a:lstStyle/>
        <a:p>
          <a:endParaRPr lang="en-US"/>
        </a:p>
      </dgm:t>
    </dgm:pt>
    <dgm:pt modelId="{648050A2-71CB-4BFF-8477-DFF6725A4F27}" type="sibTrans" cxnId="{905F9784-27D2-4314-AB1A-ADF0E4480B4A}">
      <dgm:prSet/>
      <dgm:spPr/>
      <dgm:t>
        <a:bodyPr/>
        <a:lstStyle/>
        <a:p>
          <a:endParaRPr lang="en-US"/>
        </a:p>
      </dgm:t>
    </dgm:pt>
    <dgm:pt modelId="{99649C51-E122-4E95-911B-6994C0AD1A9F}">
      <dgm:prSet phldrT="[Text]"/>
      <dgm:spPr/>
      <dgm:t>
        <a:bodyPr/>
        <a:lstStyle/>
        <a:p>
          <a:r>
            <a:rPr lang="en-US" dirty="0" smtClean="0"/>
            <a:t>An emergent view </a:t>
          </a:r>
          <a:endParaRPr lang="en-US" dirty="0"/>
        </a:p>
      </dgm:t>
    </dgm:pt>
    <dgm:pt modelId="{A4D12966-489D-4053-A08A-4EB0CEF86EF4}" type="parTrans" cxnId="{FF0F0856-E1FD-41D6-859F-C4A2EAA69509}">
      <dgm:prSet/>
      <dgm:spPr/>
      <dgm:t>
        <a:bodyPr/>
        <a:lstStyle/>
        <a:p>
          <a:endParaRPr lang="en-US"/>
        </a:p>
      </dgm:t>
    </dgm:pt>
    <dgm:pt modelId="{B0080BF6-5523-4D5F-9292-7E76693C45E8}" type="sibTrans" cxnId="{FF0F0856-E1FD-41D6-859F-C4A2EAA69509}">
      <dgm:prSet/>
      <dgm:spPr/>
      <dgm:t>
        <a:bodyPr/>
        <a:lstStyle/>
        <a:p>
          <a:endParaRPr lang="en-US"/>
        </a:p>
      </dgm:t>
    </dgm:pt>
    <dgm:pt modelId="{F1FAD1B9-41CF-45D8-8110-02CECE505A06}">
      <dgm:prSet/>
      <dgm:spPr/>
      <dgm:t>
        <a:bodyPr/>
        <a:lstStyle/>
        <a:p>
          <a:endParaRPr lang="en-US"/>
        </a:p>
      </dgm:t>
    </dgm:pt>
    <dgm:pt modelId="{331FF078-1FF7-4A88-87DF-69AA608E7D44}" type="parTrans" cxnId="{42B9C097-4195-4495-9A53-E6B26D745EB8}">
      <dgm:prSet/>
      <dgm:spPr/>
      <dgm:t>
        <a:bodyPr/>
        <a:lstStyle/>
        <a:p>
          <a:endParaRPr lang="en-US"/>
        </a:p>
      </dgm:t>
    </dgm:pt>
    <dgm:pt modelId="{42DB7251-D347-40BF-A409-DCE720520359}" type="sibTrans" cxnId="{42B9C097-4195-4495-9A53-E6B26D745EB8}">
      <dgm:prSet/>
      <dgm:spPr/>
      <dgm:t>
        <a:bodyPr/>
        <a:lstStyle/>
        <a:p>
          <a:endParaRPr lang="en-US"/>
        </a:p>
      </dgm:t>
    </dgm:pt>
    <dgm:pt modelId="{BA9DBF6E-2CF9-4BF0-B95E-0C76D36C327D}">
      <dgm:prSet/>
      <dgm:spPr/>
      <dgm:t>
        <a:bodyPr/>
        <a:lstStyle/>
        <a:p>
          <a:endParaRPr lang="en-US"/>
        </a:p>
      </dgm:t>
    </dgm:pt>
    <dgm:pt modelId="{3ACFC3DA-F8DA-4E4E-9F1E-14BE427B4654}" type="parTrans" cxnId="{24D16628-20C2-4E08-8B9F-4488ED8487E0}">
      <dgm:prSet/>
      <dgm:spPr/>
      <dgm:t>
        <a:bodyPr/>
        <a:lstStyle/>
        <a:p>
          <a:endParaRPr lang="en-US"/>
        </a:p>
      </dgm:t>
    </dgm:pt>
    <dgm:pt modelId="{7BF9A87F-243E-44D3-85E1-BAC888E1E154}" type="sibTrans" cxnId="{24D16628-20C2-4E08-8B9F-4488ED8487E0}">
      <dgm:prSet/>
      <dgm:spPr/>
      <dgm:t>
        <a:bodyPr/>
        <a:lstStyle/>
        <a:p>
          <a:endParaRPr lang="en-US"/>
        </a:p>
      </dgm:t>
    </dgm:pt>
    <dgm:pt modelId="{F971FBD1-C144-4F62-B59F-EF628955B8A0}" type="pres">
      <dgm:prSet presAssocID="{30870D91-9A7F-44F3-85A2-2ABA69184872}" presName="compositeShape" presStyleCnt="0">
        <dgm:presLayoutVars>
          <dgm:chMax val="2"/>
          <dgm:dir/>
          <dgm:resizeHandles val="exact"/>
        </dgm:presLayoutVars>
      </dgm:prSet>
      <dgm:spPr/>
      <dgm:t>
        <a:bodyPr/>
        <a:lstStyle/>
        <a:p>
          <a:endParaRPr lang="en-US"/>
        </a:p>
      </dgm:t>
    </dgm:pt>
    <dgm:pt modelId="{F5D75C35-53CB-4488-AF8F-57BACF2363D6}" type="pres">
      <dgm:prSet presAssocID="{30870D91-9A7F-44F3-85A2-2ABA69184872}" presName="ribbon" presStyleLbl="node1" presStyleIdx="0" presStyleCnt="1"/>
      <dgm:spPr/>
    </dgm:pt>
    <dgm:pt modelId="{F40394A8-AF2B-47E8-8765-095186522005}" type="pres">
      <dgm:prSet presAssocID="{30870D91-9A7F-44F3-85A2-2ABA69184872}" presName="leftArrowText" presStyleLbl="node1" presStyleIdx="0" presStyleCnt="1">
        <dgm:presLayoutVars>
          <dgm:chMax val="0"/>
          <dgm:bulletEnabled val="1"/>
        </dgm:presLayoutVars>
      </dgm:prSet>
      <dgm:spPr/>
      <dgm:t>
        <a:bodyPr/>
        <a:lstStyle/>
        <a:p>
          <a:endParaRPr lang="en-US"/>
        </a:p>
      </dgm:t>
    </dgm:pt>
    <dgm:pt modelId="{6F64F97C-5084-4143-87C2-783E6567627B}" type="pres">
      <dgm:prSet presAssocID="{30870D91-9A7F-44F3-85A2-2ABA69184872}" presName="rightArrowText" presStyleLbl="node1" presStyleIdx="0" presStyleCnt="1">
        <dgm:presLayoutVars>
          <dgm:chMax val="0"/>
          <dgm:bulletEnabled val="1"/>
        </dgm:presLayoutVars>
      </dgm:prSet>
      <dgm:spPr/>
      <dgm:t>
        <a:bodyPr/>
        <a:lstStyle/>
        <a:p>
          <a:endParaRPr lang="en-US"/>
        </a:p>
      </dgm:t>
    </dgm:pt>
  </dgm:ptLst>
  <dgm:cxnLst>
    <dgm:cxn modelId="{FD9CDFCC-C88C-4864-9344-BE138E01997F}" type="presOf" srcId="{30870D91-9A7F-44F3-85A2-2ABA69184872}" destId="{F971FBD1-C144-4F62-B59F-EF628955B8A0}" srcOrd="0" destOrd="0" presId="urn:microsoft.com/office/officeart/2005/8/layout/arrow6"/>
    <dgm:cxn modelId="{714B302D-1B48-4144-9530-9F131BF2BB26}" type="presOf" srcId="{99649C51-E122-4E95-911B-6994C0AD1A9F}" destId="{6F64F97C-5084-4143-87C2-783E6567627B}" srcOrd="0" destOrd="0" presId="urn:microsoft.com/office/officeart/2005/8/layout/arrow6"/>
    <dgm:cxn modelId="{FF0F0856-E1FD-41D6-859F-C4A2EAA69509}" srcId="{30870D91-9A7F-44F3-85A2-2ABA69184872}" destId="{99649C51-E122-4E95-911B-6994C0AD1A9F}" srcOrd="1" destOrd="0" parTransId="{A4D12966-489D-4053-A08A-4EB0CEF86EF4}" sibTransId="{B0080BF6-5523-4D5F-9292-7E76693C45E8}"/>
    <dgm:cxn modelId="{42B9C097-4195-4495-9A53-E6B26D745EB8}" srcId="{30870D91-9A7F-44F3-85A2-2ABA69184872}" destId="{F1FAD1B9-41CF-45D8-8110-02CECE505A06}" srcOrd="2" destOrd="0" parTransId="{331FF078-1FF7-4A88-87DF-69AA608E7D44}" sibTransId="{42DB7251-D347-40BF-A409-DCE720520359}"/>
    <dgm:cxn modelId="{24D16628-20C2-4E08-8B9F-4488ED8487E0}" srcId="{30870D91-9A7F-44F3-85A2-2ABA69184872}" destId="{BA9DBF6E-2CF9-4BF0-B95E-0C76D36C327D}" srcOrd="3" destOrd="0" parTransId="{3ACFC3DA-F8DA-4E4E-9F1E-14BE427B4654}" sibTransId="{7BF9A87F-243E-44D3-85E1-BAC888E1E154}"/>
    <dgm:cxn modelId="{905F9784-27D2-4314-AB1A-ADF0E4480B4A}" srcId="{30870D91-9A7F-44F3-85A2-2ABA69184872}" destId="{941DB381-0013-48B2-8D34-3F8FB303B28B}" srcOrd="0" destOrd="0" parTransId="{35456659-645E-483A-B485-2A4B1007E544}" sibTransId="{648050A2-71CB-4BFF-8477-DFF6725A4F27}"/>
    <dgm:cxn modelId="{5D6BDDFA-A60F-4134-B741-DB596260B73B}" type="presOf" srcId="{941DB381-0013-48B2-8D34-3F8FB303B28B}" destId="{F40394A8-AF2B-47E8-8765-095186522005}" srcOrd="0" destOrd="0" presId="urn:microsoft.com/office/officeart/2005/8/layout/arrow6"/>
    <dgm:cxn modelId="{6A1AEDCE-3F69-432C-96A4-CD4B1D1B4214}" type="presParOf" srcId="{F971FBD1-C144-4F62-B59F-EF628955B8A0}" destId="{F5D75C35-53CB-4488-AF8F-57BACF2363D6}" srcOrd="0" destOrd="0" presId="urn:microsoft.com/office/officeart/2005/8/layout/arrow6"/>
    <dgm:cxn modelId="{ABD75FD6-3CC7-452E-8F15-2110779CEB1E}" type="presParOf" srcId="{F971FBD1-C144-4F62-B59F-EF628955B8A0}" destId="{F40394A8-AF2B-47E8-8765-095186522005}" srcOrd="1" destOrd="0" presId="urn:microsoft.com/office/officeart/2005/8/layout/arrow6"/>
    <dgm:cxn modelId="{7BF48D9B-6369-447D-BAD2-27C4546C5AD5}" type="presParOf" srcId="{F971FBD1-C144-4F62-B59F-EF628955B8A0}" destId="{6F64F97C-5084-4143-87C2-783E6567627B}"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4F8580E-16A8-4F99-974A-6D644AFA26E4}"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C1C1E00A-633B-4D66-BFDD-AF9F1A613F47}">
      <dgm:prSet phldrT="[Text]" custT="1">
        <dgm:style>
          <a:lnRef idx="2">
            <a:schemeClr val="dk1">
              <a:shade val="50000"/>
            </a:schemeClr>
          </a:lnRef>
          <a:fillRef idx="1">
            <a:schemeClr val="dk1"/>
          </a:fillRef>
          <a:effectRef idx="0">
            <a:schemeClr val="dk1"/>
          </a:effectRef>
          <a:fontRef idx="minor">
            <a:schemeClr val="lt1"/>
          </a:fontRef>
        </dgm:style>
      </dgm:prSet>
      <dgm:spPr/>
      <dgm:t>
        <a:bodyPr/>
        <a:lstStyle/>
        <a:p>
          <a:r>
            <a:rPr lang="en-US" sz="2800" dirty="0" smtClean="0"/>
            <a:t>ROCE</a:t>
          </a:r>
          <a:r>
            <a:rPr lang="en-US" sz="4000" dirty="0" smtClean="0"/>
            <a:t> </a:t>
          </a:r>
          <a:endParaRPr lang="en-US" sz="4000" dirty="0"/>
        </a:p>
      </dgm:t>
    </dgm:pt>
    <dgm:pt modelId="{7429F236-EB38-422D-9944-E00CDAF20E05}" type="parTrans" cxnId="{C12B25D8-D59E-4EF8-AECB-398B5CE704CD}">
      <dgm:prSet/>
      <dgm:spPr/>
      <dgm:t>
        <a:bodyPr/>
        <a:lstStyle/>
        <a:p>
          <a:endParaRPr lang="en-US"/>
        </a:p>
      </dgm:t>
    </dgm:pt>
    <dgm:pt modelId="{8306FC30-FF95-44CB-9EAD-7D1F856FCDC3}" type="sibTrans" cxnId="{C12B25D8-D59E-4EF8-AECB-398B5CE704CD}">
      <dgm:prSet/>
      <dgm:spPr/>
      <dgm:t>
        <a:bodyPr/>
        <a:lstStyle/>
        <a:p>
          <a:endParaRPr lang="en-US"/>
        </a:p>
      </dgm:t>
    </dgm:pt>
    <dgm:pt modelId="{02E15632-0E6E-4020-8E46-C0F59628CAD5}">
      <dgm:prSet phldrT="[Text]"/>
      <dgm:spPr/>
      <dgm:t>
        <a:bodyPr/>
        <a:lstStyle/>
        <a:p>
          <a:r>
            <a:rPr lang="en-US" dirty="0" smtClean="0"/>
            <a:t>Return on sales </a:t>
          </a:r>
          <a:endParaRPr lang="en-US" dirty="0"/>
        </a:p>
      </dgm:t>
    </dgm:pt>
    <dgm:pt modelId="{241A438C-8C70-427F-A9D9-72755BA734D2}" type="parTrans" cxnId="{0FD4945A-7210-4774-BC77-FFCD3FE6F11F}">
      <dgm:prSet/>
      <dgm:spPr/>
      <dgm:t>
        <a:bodyPr/>
        <a:lstStyle/>
        <a:p>
          <a:endParaRPr lang="en-US"/>
        </a:p>
      </dgm:t>
    </dgm:pt>
    <dgm:pt modelId="{CC3DAC7D-72F6-4BAF-9A68-D0081A7A3AD1}" type="sibTrans" cxnId="{0FD4945A-7210-4774-BC77-FFCD3FE6F11F}">
      <dgm:prSet/>
      <dgm:spPr/>
      <dgm:t>
        <a:bodyPr/>
        <a:lstStyle/>
        <a:p>
          <a:endParaRPr lang="en-US"/>
        </a:p>
      </dgm:t>
    </dgm:pt>
    <dgm:pt modelId="{2B42E26D-A7BA-47BA-9765-1258A2A1557F}">
      <dgm:prSet phldrT="[Text]" custT="1"/>
      <dgm:spPr/>
      <dgm:t>
        <a:bodyPr/>
        <a:lstStyle/>
        <a:p>
          <a:r>
            <a:rPr lang="en-US" sz="1200" dirty="0" smtClean="0"/>
            <a:t>COGS/Sales</a:t>
          </a:r>
          <a:endParaRPr lang="en-US" sz="1200" dirty="0"/>
        </a:p>
      </dgm:t>
    </dgm:pt>
    <dgm:pt modelId="{C0DA7162-295F-4328-ABE8-1B8EA9D95516}" type="parTrans" cxnId="{BCA29922-5A85-4AC5-897C-81F76432ACC6}">
      <dgm:prSet/>
      <dgm:spPr/>
      <dgm:t>
        <a:bodyPr/>
        <a:lstStyle/>
        <a:p>
          <a:endParaRPr lang="en-US"/>
        </a:p>
      </dgm:t>
    </dgm:pt>
    <dgm:pt modelId="{1BE45777-214B-4210-BE7C-BA98EAA84B0C}" type="sibTrans" cxnId="{BCA29922-5A85-4AC5-897C-81F76432ACC6}">
      <dgm:prSet/>
      <dgm:spPr/>
      <dgm:t>
        <a:bodyPr/>
        <a:lstStyle/>
        <a:p>
          <a:endParaRPr lang="en-US"/>
        </a:p>
      </dgm:t>
    </dgm:pt>
    <dgm:pt modelId="{78ADF117-01EE-4610-B021-292DD20C86FB}">
      <dgm:prSet phldrT="[Text]"/>
      <dgm:spPr/>
      <dgm:t>
        <a:bodyPr/>
        <a:lstStyle/>
        <a:p>
          <a:r>
            <a:rPr lang="en-US" dirty="0" smtClean="0"/>
            <a:t>Depreciation/Sales</a:t>
          </a:r>
          <a:endParaRPr lang="en-US" dirty="0"/>
        </a:p>
      </dgm:t>
    </dgm:pt>
    <dgm:pt modelId="{57B33B59-EA61-4430-BA1C-44D0A395E054}" type="parTrans" cxnId="{02CFD33B-4755-4014-9B7E-E0E879E760F8}">
      <dgm:prSet/>
      <dgm:spPr/>
      <dgm:t>
        <a:bodyPr/>
        <a:lstStyle/>
        <a:p>
          <a:endParaRPr lang="en-US"/>
        </a:p>
      </dgm:t>
    </dgm:pt>
    <dgm:pt modelId="{36D29585-81D4-49BF-ADC6-B1356EB51967}" type="sibTrans" cxnId="{02CFD33B-4755-4014-9B7E-E0E879E760F8}">
      <dgm:prSet/>
      <dgm:spPr/>
      <dgm:t>
        <a:bodyPr/>
        <a:lstStyle/>
        <a:p>
          <a:endParaRPr lang="en-US"/>
        </a:p>
      </dgm:t>
    </dgm:pt>
    <dgm:pt modelId="{95DC4073-4038-4558-8663-44439A72482B}">
      <dgm:prSet phldrT="[Text]"/>
      <dgm:spPr/>
      <dgm:t>
        <a:bodyPr/>
        <a:lstStyle/>
        <a:p>
          <a:r>
            <a:rPr lang="en-US" dirty="0" smtClean="0"/>
            <a:t>Sales on capital employed </a:t>
          </a:r>
          <a:endParaRPr lang="en-US" dirty="0"/>
        </a:p>
      </dgm:t>
    </dgm:pt>
    <dgm:pt modelId="{8B5223B6-51AE-4BBE-8F03-A00C42F0493F}" type="parTrans" cxnId="{818BC2BA-0BA3-41C5-BDE1-26104973534D}">
      <dgm:prSet/>
      <dgm:spPr/>
      <dgm:t>
        <a:bodyPr/>
        <a:lstStyle/>
        <a:p>
          <a:endParaRPr lang="en-US"/>
        </a:p>
      </dgm:t>
    </dgm:pt>
    <dgm:pt modelId="{DDECB13C-64C3-4171-880D-02F06309EE75}" type="sibTrans" cxnId="{818BC2BA-0BA3-41C5-BDE1-26104973534D}">
      <dgm:prSet/>
      <dgm:spPr/>
      <dgm:t>
        <a:bodyPr/>
        <a:lstStyle/>
        <a:p>
          <a:endParaRPr lang="en-US"/>
        </a:p>
      </dgm:t>
    </dgm:pt>
    <dgm:pt modelId="{A46A782D-584C-42BC-A114-1A62E250AF1A}">
      <dgm:prSet phldrT="[Text]"/>
      <dgm:spPr/>
      <dgm:t>
        <a:bodyPr/>
        <a:lstStyle/>
        <a:p>
          <a:r>
            <a:rPr lang="en-US" dirty="0" smtClean="0"/>
            <a:t>Fixed asset turn over</a:t>
          </a:r>
        </a:p>
      </dgm:t>
    </dgm:pt>
    <dgm:pt modelId="{E9EF597B-0A7E-44C2-97E3-6FD54B48DFC4}" type="parTrans" cxnId="{D3C2E648-DE69-4AD0-A9CA-401B4B41B000}">
      <dgm:prSet/>
      <dgm:spPr/>
      <dgm:t>
        <a:bodyPr/>
        <a:lstStyle/>
        <a:p>
          <a:endParaRPr lang="en-US"/>
        </a:p>
      </dgm:t>
    </dgm:pt>
    <dgm:pt modelId="{B4E78801-D053-411A-8066-754A532400A2}" type="sibTrans" cxnId="{D3C2E648-DE69-4AD0-A9CA-401B4B41B000}">
      <dgm:prSet/>
      <dgm:spPr/>
      <dgm:t>
        <a:bodyPr/>
        <a:lstStyle/>
        <a:p>
          <a:endParaRPr lang="en-US"/>
        </a:p>
      </dgm:t>
    </dgm:pt>
    <dgm:pt modelId="{BF87DC6A-9B92-4762-9589-02B36F6808A7}">
      <dgm:prSet phldrT="[Text]"/>
      <dgm:spPr/>
      <dgm:t>
        <a:bodyPr/>
        <a:lstStyle/>
        <a:p>
          <a:r>
            <a:rPr lang="en-US" dirty="0" smtClean="0"/>
            <a:t>SGA/Sales </a:t>
          </a:r>
          <a:endParaRPr lang="en-US" dirty="0"/>
        </a:p>
      </dgm:t>
    </dgm:pt>
    <dgm:pt modelId="{D00BEFC3-D925-46B5-BDA3-DFEC1DC3E7EB}" type="parTrans" cxnId="{E4921EF3-BF4C-432C-BD5E-6EE90047D96F}">
      <dgm:prSet/>
      <dgm:spPr/>
      <dgm:t>
        <a:bodyPr/>
        <a:lstStyle/>
        <a:p>
          <a:endParaRPr lang="en-US"/>
        </a:p>
      </dgm:t>
    </dgm:pt>
    <dgm:pt modelId="{17B48C80-2EF3-4A0D-9EB8-45A4DC8232B4}" type="sibTrans" cxnId="{E4921EF3-BF4C-432C-BD5E-6EE90047D96F}">
      <dgm:prSet/>
      <dgm:spPr/>
      <dgm:t>
        <a:bodyPr/>
        <a:lstStyle/>
        <a:p>
          <a:endParaRPr lang="en-US"/>
        </a:p>
      </dgm:t>
    </dgm:pt>
    <dgm:pt modelId="{517526AD-140C-401D-8AF2-476F418C4074}">
      <dgm:prSet phldrT="[Text]"/>
      <dgm:spPr/>
      <dgm:t>
        <a:bodyPr/>
        <a:lstStyle/>
        <a:p>
          <a:r>
            <a:rPr lang="en-US" dirty="0" smtClean="0"/>
            <a:t> Inventory turn over</a:t>
          </a:r>
        </a:p>
      </dgm:t>
    </dgm:pt>
    <dgm:pt modelId="{FC245744-9290-431C-8CC2-67A840B63CB0}" type="parTrans" cxnId="{9DAE1F2E-CEFA-4201-8716-3595E611D33C}">
      <dgm:prSet/>
      <dgm:spPr/>
      <dgm:t>
        <a:bodyPr/>
        <a:lstStyle/>
        <a:p>
          <a:endParaRPr lang="en-US"/>
        </a:p>
      </dgm:t>
    </dgm:pt>
    <dgm:pt modelId="{3004004C-77F2-4E65-AFA1-4D2D873B89ED}" type="sibTrans" cxnId="{9DAE1F2E-CEFA-4201-8716-3595E611D33C}">
      <dgm:prSet/>
      <dgm:spPr/>
      <dgm:t>
        <a:bodyPr/>
        <a:lstStyle/>
        <a:p>
          <a:endParaRPr lang="en-US"/>
        </a:p>
      </dgm:t>
    </dgm:pt>
    <dgm:pt modelId="{1C745903-AE8D-43D8-9DA4-FDED02DF025A}">
      <dgm:prSet phldrT="[Text]"/>
      <dgm:spPr/>
      <dgm:t>
        <a:bodyPr/>
        <a:lstStyle/>
        <a:p>
          <a:r>
            <a:rPr lang="en-US" dirty="0" smtClean="0"/>
            <a:t>Debtors turn over</a:t>
          </a:r>
        </a:p>
      </dgm:t>
    </dgm:pt>
    <dgm:pt modelId="{33837011-D49E-48B1-83B2-60AAD070D820}" type="parTrans" cxnId="{89BA60C9-F00A-4C82-933E-E574A94C5FD9}">
      <dgm:prSet/>
      <dgm:spPr/>
      <dgm:t>
        <a:bodyPr/>
        <a:lstStyle/>
        <a:p>
          <a:endParaRPr lang="en-US"/>
        </a:p>
      </dgm:t>
    </dgm:pt>
    <dgm:pt modelId="{36830DE3-B962-4E83-A6E1-3E9745DDB8BC}" type="sibTrans" cxnId="{89BA60C9-F00A-4C82-933E-E574A94C5FD9}">
      <dgm:prSet/>
      <dgm:spPr/>
      <dgm:t>
        <a:bodyPr/>
        <a:lstStyle/>
        <a:p>
          <a:endParaRPr lang="en-US"/>
        </a:p>
      </dgm:t>
    </dgm:pt>
    <dgm:pt modelId="{EFBF2351-C89E-4158-909B-C2B9E4DC4007}" type="pres">
      <dgm:prSet presAssocID="{C4F8580E-16A8-4F99-974A-6D644AFA26E4}" presName="diagram" presStyleCnt="0">
        <dgm:presLayoutVars>
          <dgm:chPref val="1"/>
          <dgm:dir/>
          <dgm:animOne val="branch"/>
          <dgm:animLvl val="lvl"/>
          <dgm:resizeHandles val="exact"/>
        </dgm:presLayoutVars>
      </dgm:prSet>
      <dgm:spPr/>
    </dgm:pt>
    <dgm:pt modelId="{6CBD5E79-4B96-440F-A19A-CED43A074DFC}" type="pres">
      <dgm:prSet presAssocID="{C1C1E00A-633B-4D66-BFDD-AF9F1A613F47}" presName="root1" presStyleCnt="0"/>
      <dgm:spPr/>
    </dgm:pt>
    <dgm:pt modelId="{D5A6202F-9E16-4CF1-9F88-A71E927DE5D7}" type="pres">
      <dgm:prSet presAssocID="{C1C1E00A-633B-4D66-BFDD-AF9F1A613F47}" presName="LevelOneTextNode" presStyleLbl="node0" presStyleIdx="0" presStyleCnt="1">
        <dgm:presLayoutVars>
          <dgm:chPref val="3"/>
        </dgm:presLayoutVars>
      </dgm:prSet>
      <dgm:spPr/>
    </dgm:pt>
    <dgm:pt modelId="{811A52EB-E58A-4DA0-9C0E-89D5829FE158}" type="pres">
      <dgm:prSet presAssocID="{C1C1E00A-633B-4D66-BFDD-AF9F1A613F47}" presName="level2hierChild" presStyleCnt="0"/>
      <dgm:spPr/>
    </dgm:pt>
    <dgm:pt modelId="{EC344D6E-2CC4-47B6-8FAF-C4E3A95D04CB}" type="pres">
      <dgm:prSet presAssocID="{241A438C-8C70-427F-A9D9-72755BA734D2}" presName="conn2-1" presStyleLbl="parChTrans1D2" presStyleIdx="0" presStyleCnt="2"/>
      <dgm:spPr/>
    </dgm:pt>
    <dgm:pt modelId="{4C5C2213-E1EC-43FC-B6DF-522C7263E445}" type="pres">
      <dgm:prSet presAssocID="{241A438C-8C70-427F-A9D9-72755BA734D2}" presName="connTx" presStyleLbl="parChTrans1D2" presStyleIdx="0" presStyleCnt="2"/>
      <dgm:spPr/>
    </dgm:pt>
    <dgm:pt modelId="{5ADF6AA3-0932-4B86-87D8-30A5ED16FF7E}" type="pres">
      <dgm:prSet presAssocID="{02E15632-0E6E-4020-8E46-C0F59628CAD5}" presName="root2" presStyleCnt="0"/>
      <dgm:spPr/>
    </dgm:pt>
    <dgm:pt modelId="{5413EF99-9EBD-45FE-8D96-19F031FFC7FF}" type="pres">
      <dgm:prSet presAssocID="{02E15632-0E6E-4020-8E46-C0F59628CAD5}" presName="LevelTwoTextNode" presStyleLbl="node2" presStyleIdx="0" presStyleCnt="2">
        <dgm:presLayoutVars>
          <dgm:chPref val="3"/>
        </dgm:presLayoutVars>
      </dgm:prSet>
      <dgm:spPr/>
    </dgm:pt>
    <dgm:pt modelId="{46964B9F-27A5-4B9B-A2FD-6644FD970008}" type="pres">
      <dgm:prSet presAssocID="{02E15632-0E6E-4020-8E46-C0F59628CAD5}" presName="level3hierChild" presStyleCnt="0"/>
      <dgm:spPr/>
    </dgm:pt>
    <dgm:pt modelId="{9A0773A0-15D8-454B-9977-F71B0FC18F02}" type="pres">
      <dgm:prSet presAssocID="{C0DA7162-295F-4328-ABE8-1B8EA9D95516}" presName="conn2-1" presStyleLbl="parChTrans1D3" presStyleIdx="0" presStyleCnt="6"/>
      <dgm:spPr/>
    </dgm:pt>
    <dgm:pt modelId="{B85A70EF-B630-4138-884F-7DD22C134601}" type="pres">
      <dgm:prSet presAssocID="{C0DA7162-295F-4328-ABE8-1B8EA9D95516}" presName="connTx" presStyleLbl="parChTrans1D3" presStyleIdx="0" presStyleCnt="6"/>
      <dgm:spPr/>
    </dgm:pt>
    <dgm:pt modelId="{5A73A730-0495-49F7-8128-3EB268804C61}" type="pres">
      <dgm:prSet presAssocID="{2B42E26D-A7BA-47BA-9765-1258A2A1557F}" presName="root2" presStyleCnt="0"/>
      <dgm:spPr/>
    </dgm:pt>
    <dgm:pt modelId="{B365DB6F-F3D4-4B16-96F6-FA0CD28CFB93}" type="pres">
      <dgm:prSet presAssocID="{2B42E26D-A7BA-47BA-9765-1258A2A1557F}" presName="LevelTwoTextNode" presStyleLbl="node3" presStyleIdx="0" presStyleCnt="6">
        <dgm:presLayoutVars>
          <dgm:chPref val="3"/>
        </dgm:presLayoutVars>
      </dgm:prSet>
      <dgm:spPr/>
    </dgm:pt>
    <dgm:pt modelId="{D024A936-2027-4DFC-B93C-AC408133C169}" type="pres">
      <dgm:prSet presAssocID="{2B42E26D-A7BA-47BA-9765-1258A2A1557F}" presName="level3hierChild" presStyleCnt="0"/>
      <dgm:spPr/>
    </dgm:pt>
    <dgm:pt modelId="{C462F3D3-7550-47F8-A324-49776D2B2717}" type="pres">
      <dgm:prSet presAssocID="{57B33B59-EA61-4430-BA1C-44D0A395E054}" presName="conn2-1" presStyleLbl="parChTrans1D3" presStyleIdx="1" presStyleCnt="6"/>
      <dgm:spPr/>
    </dgm:pt>
    <dgm:pt modelId="{132C3EA6-316B-4926-8247-440E4C05FC9A}" type="pres">
      <dgm:prSet presAssocID="{57B33B59-EA61-4430-BA1C-44D0A395E054}" presName="connTx" presStyleLbl="parChTrans1D3" presStyleIdx="1" presStyleCnt="6"/>
      <dgm:spPr/>
    </dgm:pt>
    <dgm:pt modelId="{3382999E-6726-4F10-A8BC-05A20ED3DEB9}" type="pres">
      <dgm:prSet presAssocID="{78ADF117-01EE-4610-B021-292DD20C86FB}" presName="root2" presStyleCnt="0"/>
      <dgm:spPr/>
    </dgm:pt>
    <dgm:pt modelId="{4BE2C2F5-146F-47E5-82F5-626E34CE0BC3}" type="pres">
      <dgm:prSet presAssocID="{78ADF117-01EE-4610-B021-292DD20C86FB}" presName="LevelTwoTextNode" presStyleLbl="node3" presStyleIdx="1" presStyleCnt="6">
        <dgm:presLayoutVars>
          <dgm:chPref val="3"/>
        </dgm:presLayoutVars>
      </dgm:prSet>
      <dgm:spPr/>
    </dgm:pt>
    <dgm:pt modelId="{37A475DD-05A2-4241-B34A-CF33253B97FE}" type="pres">
      <dgm:prSet presAssocID="{78ADF117-01EE-4610-B021-292DD20C86FB}" presName="level3hierChild" presStyleCnt="0"/>
      <dgm:spPr/>
    </dgm:pt>
    <dgm:pt modelId="{1D2D19A8-1409-41C6-BD60-D6CC4A44B5CF}" type="pres">
      <dgm:prSet presAssocID="{D00BEFC3-D925-46B5-BDA3-DFEC1DC3E7EB}" presName="conn2-1" presStyleLbl="parChTrans1D3" presStyleIdx="2" presStyleCnt="6"/>
      <dgm:spPr/>
    </dgm:pt>
    <dgm:pt modelId="{07074DFE-04B5-4DEE-8D72-A95169C1EF06}" type="pres">
      <dgm:prSet presAssocID="{D00BEFC3-D925-46B5-BDA3-DFEC1DC3E7EB}" presName="connTx" presStyleLbl="parChTrans1D3" presStyleIdx="2" presStyleCnt="6"/>
      <dgm:spPr/>
    </dgm:pt>
    <dgm:pt modelId="{8BABB29E-30F3-497F-B620-6CCBFA9B5EAF}" type="pres">
      <dgm:prSet presAssocID="{BF87DC6A-9B92-4762-9589-02B36F6808A7}" presName="root2" presStyleCnt="0"/>
      <dgm:spPr/>
    </dgm:pt>
    <dgm:pt modelId="{E1D98656-A5C1-4BFA-9053-1825CBAF7848}" type="pres">
      <dgm:prSet presAssocID="{BF87DC6A-9B92-4762-9589-02B36F6808A7}" presName="LevelTwoTextNode" presStyleLbl="node3" presStyleIdx="2" presStyleCnt="6">
        <dgm:presLayoutVars>
          <dgm:chPref val="3"/>
        </dgm:presLayoutVars>
      </dgm:prSet>
      <dgm:spPr/>
    </dgm:pt>
    <dgm:pt modelId="{EC87A386-5305-4B38-8A9E-A5A840EE5EC7}" type="pres">
      <dgm:prSet presAssocID="{BF87DC6A-9B92-4762-9589-02B36F6808A7}" presName="level3hierChild" presStyleCnt="0"/>
      <dgm:spPr/>
    </dgm:pt>
    <dgm:pt modelId="{0CA3A0C2-3565-47C9-8A3E-D1E6BBD24FE4}" type="pres">
      <dgm:prSet presAssocID="{8B5223B6-51AE-4BBE-8F03-A00C42F0493F}" presName="conn2-1" presStyleLbl="parChTrans1D2" presStyleIdx="1" presStyleCnt="2"/>
      <dgm:spPr/>
    </dgm:pt>
    <dgm:pt modelId="{7A5CF11B-6E72-42D8-A8C2-69B58BDB55FC}" type="pres">
      <dgm:prSet presAssocID="{8B5223B6-51AE-4BBE-8F03-A00C42F0493F}" presName="connTx" presStyleLbl="parChTrans1D2" presStyleIdx="1" presStyleCnt="2"/>
      <dgm:spPr/>
    </dgm:pt>
    <dgm:pt modelId="{4ACC350E-F6C1-4DF9-9FE8-E6F6B3431890}" type="pres">
      <dgm:prSet presAssocID="{95DC4073-4038-4558-8663-44439A72482B}" presName="root2" presStyleCnt="0"/>
      <dgm:spPr/>
    </dgm:pt>
    <dgm:pt modelId="{B6D4F852-8648-4A4C-A9A4-1EC50FA3FCF3}" type="pres">
      <dgm:prSet presAssocID="{95DC4073-4038-4558-8663-44439A72482B}" presName="LevelTwoTextNode" presStyleLbl="node2" presStyleIdx="1" presStyleCnt="2">
        <dgm:presLayoutVars>
          <dgm:chPref val="3"/>
        </dgm:presLayoutVars>
      </dgm:prSet>
      <dgm:spPr/>
    </dgm:pt>
    <dgm:pt modelId="{9780900C-DA8B-4A5E-97C0-FE6402D3795C}" type="pres">
      <dgm:prSet presAssocID="{95DC4073-4038-4558-8663-44439A72482B}" presName="level3hierChild" presStyleCnt="0"/>
      <dgm:spPr/>
    </dgm:pt>
    <dgm:pt modelId="{A5629A89-CF13-4121-8EC5-83C34350BECF}" type="pres">
      <dgm:prSet presAssocID="{E9EF597B-0A7E-44C2-97E3-6FD54B48DFC4}" presName="conn2-1" presStyleLbl="parChTrans1D3" presStyleIdx="3" presStyleCnt="6"/>
      <dgm:spPr/>
    </dgm:pt>
    <dgm:pt modelId="{A95F6010-EDB8-4808-BB58-A58F6D4BFCA4}" type="pres">
      <dgm:prSet presAssocID="{E9EF597B-0A7E-44C2-97E3-6FD54B48DFC4}" presName="connTx" presStyleLbl="parChTrans1D3" presStyleIdx="3" presStyleCnt="6"/>
      <dgm:spPr/>
    </dgm:pt>
    <dgm:pt modelId="{79DFF467-B035-4C3F-84DF-ED1CB428B969}" type="pres">
      <dgm:prSet presAssocID="{A46A782D-584C-42BC-A114-1A62E250AF1A}" presName="root2" presStyleCnt="0"/>
      <dgm:spPr/>
    </dgm:pt>
    <dgm:pt modelId="{C9D3F298-B411-4825-8FE4-3FC4B6567F1C}" type="pres">
      <dgm:prSet presAssocID="{A46A782D-584C-42BC-A114-1A62E250AF1A}" presName="LevelTwoTextNode" presStyleLbl="node3" presStyleIdx="3" presStyleCnt="6">
        <dgm:presLayoutVars>
          <dgm:chPref val="3"/>
        </dgm:presLayoutVars>
      </dgm:prSet>
      <dgm:spPr/>
      <dgm:t>
        <a:bodyPr/>
        <a:lstStyle/>
        <a:p>
          <a:endParaRPr lang="en-US"/>
        </a:p>
      </dgm:t>
    </dgm:pt>
    <dgm:pt modelId="{A9399011-2EC1-47C2-8D87-2982E26034D2}" type="pres">
      <dgm:prSet presAssocID="{A46A782D-584C-42BC-A114-1A62E250AF1A}" presName="level3hierChild" presStyleCnt="0"/>
      <dgm:spPr/>
    </dgm:pt>
    <dgm:pt modelId="{9785BE60-A3E8-4BDB-AF8A-54E9E0F96976}" type="pres">
      <dgm:prSet presAssocID="{FC245744-9290-431C-8CC2-67A840B63CB0}" presName="conn2-1" presStyleLbl="parChTrans1D3" presStyleIdx="4" presStyleCnt="6"/>
      <dgm:spPr/>
    </dgm:pt>
    <dgm:pt modelId="{5A10D793-9592-435C-AD7F-57EEA29DD5D7}" type="pres">
      <dgm:prSet presAssocID="{FC245744-9290-431C-8CC2-67A840B63CB0}" presName="connTx" presStyleLbl="parChTrans1D3" presStyleIdx="4" presStyleCnt="6"/>
      <dgm:spPr/>
    </dgm:pt>
    <dgm:pt modelId="{B138BF3E-BEB5-408C-8B03-C086AEEF6EAB}" type="pres">
      <dgm:prSet presAssocID="{517526AD-140C-401D-8AF2-476F418C4074}" presName="root2" presStyleCnt="0"/>
      <dgm:spPr/>
    </dgm:pt>
    <dgm:pt modelId="{9505D41F-871A-408C-96BC-15F15A629DCD}" type="pres">
      <dgm:prSet presAssocID="{517526AD-140C-401D-8AF2-476F418C4074}" presName="LevelTwoTextNode" presStyleLbl="node3" presStyleIdx="4" presStyleCnt="6">
        <dgm:presLayoutVars>
          <dgm:chPref val="3"/>
        </dgm:presLayoutVars>
      </dgm:prSet>
      <dgm:spPr/>
    </dgm:pt>
    <dgm:pt modelId="{836690EF-6ECF-4A58-8CEF-A1AD0C92A4B4}" type="pres">
      <dgm:prSet presAssocID="{517526AD-140C-401D-8AF2-476F418C4074}" presName="level3hierChild" presStyleCnt="0"/>
      <dgm:spPr/>
    </dgm:pt>
    <dgm:pt modelId="{957F3222-CC82-4B7F-88D3-470194D1D1F7}" type="pres">
      <dgm:prSet presAssocID="{33837011-D49E-48B1-83B2-60AAD070D820}" presName="conn2-1" presStyleLbl="parChTrans1D3" presStyleIdx="5" presStyleCnt="6"/>
      <dgm:spPr/>
    </dgm:pt>
    <dgm:pt modelId="{96D63949-BC34-4827-A0A9-76A22435E650}" type="pres">
      <dgm:prSet presAssocID="{33837011-D49E-48B1-83B2-60AAD070D820}" presName="connTx" presStyleLbl="parChTrans1D3" presStyleIdx="5" presStyleCnt="6"/>
      <dgm:spPr/>
    </dgm:pt>
    <dgm:pt modelId="{4BE3875B-6B2F-4AF4-9699-B63F11B30FBB}" type="pres">
      <dgm:prSet presAssocID="{1C745903-AE8D-43D8-9DA4-FDED02DF025A}" presName="root2" presStyleCnt="0"/>
      <dgm:spPr/>
    </dgm:pt>
    <dgm:pt modelId="{BF79D3FF-0049-46A5-BD55-148E9E593DA5}" type="pres">
      <dgm:prSet presAssocID="{1C745903-AE8D-43D8-9DA4-FDED02DF025A}" presName="LevelTwoTextNode" presStyleLbl="node3" presStyleIdx="5" presStyleCnt="6">
        <dgm:presLayoutVars>
          <dgm:chPref val="3"/>
        </dgm:presLayoutVars>
      </dgm:prSet>
      <dgm:spPr/>
    </dgm:pt>
    <dgm:pt modelId="{E856A524-187A-419D-AB32-4F9E112FD4AC}" type="pres">
      <dgm:prSet presAssocID="{1C745903-AE8D-43D8-9DA4-FDED02DF025A}" presName="level3hierChild" presStyleCnt="0"/>
      <dgm:spPr/>
    </dgm:pt>
  </dgm:ptLst>
  <dgm:cxnLst>
    <dgm:cxn modelId="{2BEAF331-E4C4-4A39-9646-33EA5CEF6F0C}" type="presOf" srcId="{78ADF117-01EE-4610-B021-292DD20C86FB}" destId="{4BE2C2F5-146F-47E5-82F5-626E34CE0BC3}" srcOrd="0" destOrd="0" presId="urn:microsoft.com/office/officeart/2005/8/layout/hierarchy2"/>
    <dgm:cxn modelId="{2ED4B675-A52F-43EF-A854-4E1192E56306}" type="presOf" srcId="{A46A782D-584C-42BC-A114-1A62E250AF1A}" destId="{C9D3F298-B411-4825-8FE4-3FC4B6567F1C}" srcOrd="0" destOrd="0" presId="urn:microsoft.com/office/officeart/2005/8/layout/hierarchy2"/>
    <dgm:cxn modelId="{1A54C8AC-52D1-4918-B352-632483251AD2}" type="presOf" srcId="{8B5223B6-51AE-4BBE-8F03-A00C42F0493F}" destId="{7A5CF11B-6E72-42D8-A8C2-69B58BDB55FC}" srcOrd="1" destOrd="0" presId="urn:microsoft.com/office/officeart/2005/8/layout/hierarchy2"/>
    <dgm:cxn modelId="{02CFD33B-4755-4014-9B7E-E0E879E760F8}" srcId="{02E15632-0E6E-4020-8E46-C0F59628CAD5}" destId="{78ADF117-01EE-4610-B021-292DD20C86FB}" srcOrd="1" destOrd="0" parTransId="{57B33B59-EA61-4430-BA1C-44D0A395E054}" sibTransId="{36D29585-81D4-49BF-ADC6-B1356EB51967}"/>
    <dgm:cxn modelId="{89BA60C9-F00A-4C82-933E-E574A94C5FD9}" srcId="{95DC4073-4038-4558-8663-44439A72482B}" destId="{1C745903-AE8D-43D8-9DA4-FDED02DF025A}" srcOrd="2" destOrd="0" parTransId="{33837011-D49E-48B1-83B2-60AAD070D820}" sibTransId="{36830DE3-B962-4E83-A6E1-3E9745DDB8BC}"/>
    <dgm:cxn modelId="{10F27A9C-2E49-46A6-94C4-07240B1ED165}" type="presOf" srcId="{1C745903-AE8D-43D8-9DA4-FDED02DF025A}" destId="{BF79D3FF-0049-46A5-BD55-148E9E593DA5}" srcOrd="0" destOrd="0" presId="urn:microsoft.com/office/officeart/2005/8/layout/hierarchy2"/>
    <dgm:cxn modelId="{818BC2BA-0BA3-41C5-BDE1-26104973534D}" srcId="{C1C1E00A-633B-4D66-BFDD-AF9F1A613F47}" destId="{95DC4073-4038-4558-8663-44439A72482B}" srcOrd="1" destOrd="0" parTransId="{8B5223B6-51AE-4BBE-8F03-A00C42F0493F}" sibTransId="{DDECB13C-64C3-4171-880D-02F06309EE75}"/>
    <dgm:cxn modelId="{C12B25D8-D59E-4EF8-AECB-398B5CE704CD}" srcId="{C4F8580E-16A8-4F99-974A-6D644AFA26E4}" destId="{C1C1E00A-633B-4D66-BFDD-AF9F1A613F47}" srcOrd="0" destOrd="0" parTransId="{7429F236-EB38-422D-9944-E00CDAF20E05}" sibTransId="{8306FC30-FF95-44CB-9EAD-7D1F856FCDC3}"/>
    <dgm:cxn modelId="{44A6B7C8-27A1-4D7C-9008-8F7B80551C2F}" type="presOf" srcId="{57B33B59-EA61-4430-BA1C-44D0A395E054}" destId="{C462F3D3-7550-47F8-A324-49776D2B2717}" srcOrd="0" destOrd="0" presId="urn:microsoft.com/office/officeart/2005/8/layout/hierarchy2"/>
    <dgm:cxn modelId="{AB0357D5-59A1-43B1-A604-129778839B6F}" type="presOf" srcId="{E9EF597B-0A7E-44C2-97E3-6FD54B48DFC4}" destId="{A5629A89-CF13-4121-8EC5-83C34350BECF}" srcOrd="0" destOrd="0" presId="urn:microsoft.com/office/officeart/2005/8/layout/hierarchy2"/>
    <dgm:cxn modelId="{C0D62ABA-A374-4676-8A1C-0233509818DF}" type="presOf" srcId="{241A438C-8C70-427F-A9D9-72755BA734D2}" destId="{4C5C2213-E1EC-43FC-B6DF-522C7263E445}" srcOrd="1" destOrd="0" presId="urn:microsoft.com/office/officeart/2005/8/layout/hierarchy2"/>
    <dgm:cxn modelId="{2231EB5A-DBAB-4B22-8598-18AB677F98AB}" type="presOf" srcId="{02E15632-0E6E-4020-8E46-C0F59628CAD5}" destId="{5413EF99-9EBD-45FE-8D96-19F031FFC7FF}" srcOrd="0" destOrd="0" presId="urn:microsoft.com/office/officeart/2005/8/layout/hierarchy2"/>
    <dgm:cxn modelId="{60936D42-8464-436A-AF3B-1FFE668CEA8B}" type="presOf" srcId="{C4F8580E-16A8-4F99-974A-6D644AFA26E4}" destId="{EFBF2351-C89E-4158-909B-C2B9E4DC4007}" srcOrd="0" destOrd="0" presId="urn:microsoft.com/office/officeart/2005/8/layout/hierarchy2"/>
    <dgm:cxn modelId="{E7770383-08BB-480A-BD24-D4F10FAF3DD1}" type="presOf" srcId="{E9EF597B-0A7E-44C2-97E3-6FD54B48DFC4}" destId="{A95F6010-EDB8-4808-BB58-A58F6D4BFCA4}" srcOrd="1" destOrd="0" presId="urn:microsoft.com/office/officeart/2005/8/layout/hierarchy2"/>
    <dgm:cxn modelId="{2A3A7029-59D9-4CB4-9868-E80A584FF1FD}" type="presOf" srcId="{517526AD-140C-401D-8AF2-476F418C4074}" destId="{9505D41F-871A-408C-96BC-15F15A629DCD}" srcOrd="0" destOrd="0" presId="urn:microsoft.com/office/officeart/2005/8/layout/hierarchy2"/>
    <dgm:cxn modelId="{BCA29922-5A85-4AC5-897C-81F76432ACC6}" srcId="{02E15632-0E6E-4020-8E46-C0F59628CAD5}" destId="{2B42E26D-A7BA-47BA-9765-1258A2A1557F}" srcOrd="0" destOrd="0" parTransId="{C0DA7162-295F-4328-ABE8-1B8EA9D95516}" sibTransId="{1BE45777-214B-4210-BE7C-BA98EAA84B0C}"/>
    <dgm:cxn modelId="{7720FC12-72DE-4F0B-AE57-A5971A44DD7A}" type="presOf" srcId="{33837011-D49E-48B1-83B2-60AAD070D820}" destId="{957F3222-CC82-4B7F-88D3-470194D1D1F7}" srcOrd="0" destOrd="0" presId="urn:microsoft.com/office/officeart/2005/8/layout/hierarchy2"/>
    <dgm:cxn modelId="{307195E0-B953-47E7-86C6-D1CEAB3B195A}" type="presOf" srcId="{D00BEFC3-D925-46B5-BDA3-DFEC1DC3E7EB}" destId="{07074DFE-04B5-4DEE-8D72-A95169C1EF06}" srcOrd="1" destOrd="0" presId="urn:microsoft.com/office/officeart/2005/8/layout/hierarchy2"/>
    <dgm:cxn modelId="{73663197-59F0-4933-9F90-0A5632E5A235}" type="presOf" srcId="{241A438C-8C70-427F-A9D9-72755BA734D2}" destId="{EC344D6E-2CC4-47B6-8FAF-C4E3A95D04CB}" srcOrd="0" destOrd="0" presId="urn:microsoft.com/office/officeart/2005/8/layout/hierarchy2"/>
    <dgm:cxn modelId="{0FD4945A-7210-4774-BC77-FFCD3FE6F11F}" srcId="{C1C1E00A-633B-4D66-BFDD-AF9F1A613F47}" destId="{02E15632-0E6E-4020-8E46-C0F59628CAD5}" srcOrd="0" destOrd="0" parTransId="{241A438C-8C70-427F-A9D9-72755BA734D2}" sibTransId="{CC3DAC7D-72F6-4BAF-9A68-D0081A7A3AD1}"/>
    <dgm:cxn modelId="{984AC7D5-286A-4A2A-9813-AB02AE64574F}" type="presOf" srcId="{33837011-D49E-48B1-83B2-60AAD070D820}" destId="{96D63949-BC34-4827-A0A9-76A22435E650}" srcOrd="1" destOrd="0" presId="urn:microsoft.com/office/officeart/2005/8/layout/hierarchy2"/>
    <dgm:cxn modelId="{8936773D-5E68-4F7C-AAE6-B24B2CB49599}" type="presOf" srcId="{BF87DC6A-9B92-4762-9589-02B36F6808A7}" destId="{E1D98656-A5C1-4BFA-9053-1825CBAF7848}" srcOrd="0" destOrd="0" presId="urn:microsoft.com/office/officeart/2005/8/layout/hierarchy2"/>
    <dgm:cxn modelId="{9DAE1F2E-CEFA-4201-8716-3595E611D33C}" srcId="{95DC4073-4038-4558-8663-44439A72482B}" destId="{517526AD-140C-401D-8AF2-476F418C4074}" srcOrd="1" destOrd="0" parTransId="{FC245744-9290-431C-8CC2-67A840B63CB0}" sibTransId="{3004004C-77F2-4E65-AFA1-4D2D873B89ED}"/>
    <dgm:cxn modelId="{D3C2E648-DE69-4AD0-A9CA-401B4B41B000}" srcId="{95DC4073-4038-4558-8663-44439A72482B}" destId="{A46A782D-584C-42BC-A114-1A62E250AF1A}" srcOrd="0" destOrd="0" parTransId="{E9EF597B-0A7E-44C2-97E3-6FD54B48DFC4}" sibTransId="{B4E78801-D053-411A-8066-754A532400A2}"/>
    <dgm:cxn modelId="{BFD91C61-F5ED-48A1-8334-2A6C11DCECC1}" type="presOf" srcId="{8B5223B6-51AE-4BBE-8F03-A00C42F0493F}" destId="{0CA3A0C2-3565-47C9-8A3E-D1E6BBD24FE4}" srcOrd="0" destOrd="0" presId="urn:microsoft.com/office/officeart/2005/8/layout/hierarchy2"/>
    <dgm:cxn modelId="{DF644082-8C59-43B1-BCE0-30B65BE802BF}" type="presOf" srcId="{2B42E26D-A7BA-47BA-9765-1258A2A1557F}" destId="{B365DB6F-F3D4-4B16-96F6-FA0CD28CFB93}" srcOrd="0" destOrd="0" presId="urn:microsoft.com/office/officeart/2005/8/layout/hierarchy2"/>
    <dgm:cxn modelId="{E4921EF3-BF4C-432C-BD5E-6EE90047D96F}" srcId="{02E15632-0E6E-4020-8E46-C0F59628CAD5}" destId="{BF87DC6A-9B92-4762-9589-02B36F6808A7}" srcOrd="2" destOrd="0" parTransId="{D00BEFC3-D925-46B5-BDA3-DFEC1DC3E7EB}" sibTransId="{17B48C80-2EF3-4A0D-9EB8-45A4DC8232B4}"/>
    <dgm:cxn modelId="{C8B4F701-81F5-4235-A29B-6301D9BBD98B}" type="presOf" srcId="{C0DA7162-295F-4328-ABE8-1B8EA9D95516}" destId="{B85A70EF-B630-4138-884F-7DD22C134601}" srcOrd="1" destOrd="0" presId="urn:microsoft.com/office/officeart/2005/8/layout/hierarchy2"/>
    <dgm:cxn modelId="{AD18B04B-CE64-4F35-BA4C-F49359B16927}" type="presOf" srcId="{C0DA7162-295F-4328-ABE8-1B8EA9D95516}" destId="{9A0773A0-15D8-454B-9977-F71B0FC18F02}" srcOrd="0" destOrd="0" presId="urn:microsoft.com/office/officeart/2005/8/layout/hierarchy2"/>
    <dgm:cxn modelId="{74D4D5E4-F8C6-43E6-8817-4851F188D225}" type="presOf" srcId="{FC245744-9290-431C-8CC2-67A840B63CB0}" destId="{9785BE60-A3E8-4BDB-AF8A-54E9E0F96976}" srcOrd="0" destOrd="0" presId="urn:microsoft.com/office/officeart/2005/8/layout/hierarchy2"/>
    <dgm:cxn modelId="{D10E10EC-E0BA-4138-B96B-4E985A7E635B}" type="presOf" srcId="{57B33B59-EA61-4430-BA1C-44D0A395E054}" destId="{132C3EA6-316B-4926-8247-440E4C05FC9A}" srcOrd="1" destOrd="0" presId="urn:microsoft.com/office/officeart/2005/8/layout/hierarchy2"/>
    <dgm:cxn modelId="{5F240636-D48A-4651-AC7F-9099856BAC23}" type="presOf" srcId="{D00BEFC3-D925-46B5-BDA3-DFEC1DC3E7EB}" destId="{1D2D19A8-1409-41C6-BD60-D6CC4A44B5CF}" srcOrd="0" destOrd="0" presId="urn:microsoft.com/office/officeart/2005/8/layout/hierarchy2"/>
    <dgm:cxn modelId="{3F7E8650-25BB-4404-9D24-8CBDFEE7309B}" type="presOf" srcId="{FC245744-9290-431C-8CC2-67A840B63CB0}" destId="{5A10D793-9592-435C-AD7F-57EEA29DD5D7}" srcOrd="1" destOrd="0" presId="urn:microsoft.com/office/officeart/2005/8/layout/hierarchy2"/>
    <dgm:cxn modelId="{8A55A7F9-D34C-43F6-BCAC-F2F1042F68BD}" type="presOf" srcId="{95DC4073-4038-4558-8663-44439A72482B}" destId="{B6D4F852-8648-4A4C-A9A4-1EC50FA3FCF3}" srcOrd="0" destOrd="0" presId="urn:microsoft.com/office/officeart/2005/8/layout/hierarchy2"/>
    <dgm:cxn modelId="{4497294B-77D7-4D27-A5AD-3799AAD4137F}" type="presOf" srcId="{C1C1E00A-633B-4D66-BFDD-AF9F1A613F47}" destId="{D5A6202F-9E16-4CF1-9F88-A71E927DE5D7}" srcOrd="0" destOrd="0" presId="urn:microsoft.com/office/officeart/2005/8/layout/hierarchy2"/>
    <dgm:cxn modelId="{3DB18C01-AE5F-4222-B46D-57B80CF28CB9}" type="presParOf" srcId="{EFBF2351-C89E-4158-909B-C2B9E4DC4007}" destId="{6CBD5E79-4B96-440F-A19A-CED43A074DFC}" srcOrd="0" destOrd="0" presId="urn:microsoft.com/office/officeart/2005/8/layout/hierarchy2"/>
    <dgm:cxn modelId="{EDA0ECED-A37C-4455-AC52-66888722C125}" type="presParOf" srcId="{6CBD5E79-4B96-440F-A19A-CED43A074DFC}" destId="{D5A6202F-9E16-4CF1-9F88-A71E927DE5D7}" srcOrd="0" destOrd="0" presId="urn:microsoft.com/office/officeart/2005/8/layout/hierarchy2"/>
    <dgm:cxn modelId="{6B4543A9-AF63-49FE-A6EE-517B70172A23}" type="presParOf" srcId="{6CBD5E79-4B96-440F-A19A-CED43A074DFC}" destId="{811A52EB-E58A-4DA0-9C0E-89D5829FE158}" srcOrd="1" destOrd="0" presId="urn:microsoft.com/office/officeart/2005/8/layout/hierarchy2"/>
    <dgm:cxn modelId="{8A53216C-D16C-484A-8448-18C2D4786F45}" type="presParOf" srcId="{811A52EB-E58A-4DA0-9C0E-89D5829FE158}" destId="{EC344D6E-2CC4-47B6-8FAF-C4E3A95D04CB}" srcOrd="0" destOrd="0" presId="urn:microsoft.com/office/officeart/2005/8/layout/hierarchy2"/>
    <dgm:cxn modelId="{C61462EB-66D1-487C-A9BC-FBED9FDF8AA6}" type="presParOf" srcId="{EC344D6E-2CC4-47B6-8FAF-C4E3A95D04CB}" destId="{4C5C2213-E1EC-43FC-B6DF-522C7263E445}" srcOrd="0" destOrd="0" presId="urn:microsoft.com/office/officeart/2005/8/layout/hierarchy2"/>
    <dgm:cxn modelId="{A07BA47E-7322-40CF-801C-9FDE9F8CCC76}" type="presParOf" srcId="{811A52EB-E58A-4DA0-9C0E-89D5829FE158}" destId="{5ADF6AA3-0932-4B86-87D8-30A5ED16FF7E}" srcOrd="1" destOrd="0" presId="urn:microsoft.com/office/officeart/2005/8/layout/hierarchy2"/>
    <dgm:cxn modelId="{36760D5D-B53B-4506-9B68-6553E9509D67}" type="presParOf" srcId="{5ADF6AA3-0932-4B86-87D8-30A5ED16FF7E}" destId="{5413EF99-9EBD-45FE-8D96-19F031FFC7FF}" srcOrd="0" destOrd="0" presId="urn:microsoft.com/office/officeart/2005/8/layout/hierarchy2"/>
    <dgm:cxn modelId="{D594DACA-AA27-4D42-9C04-7B41693D7760}" type="presParOf" srcId="{5ADF6AA3-0932-4B86-87D8-30A5ED16FF7E}" destId="{46964B9F-27A5-4B9B-A2FD-6644FD970008}" srcOrd="1" destOrd="0" presId="urn:microsoft.com/office/officeart/2005/8/layout/hierarchy2"/>
    <dgm:cxn modelId="{98B2BD46-2C5A-490B-97B9-D3DA5465E04D}" type="presParOf" srcId="{46964B9F-27A5-4B9B-A2FD-6644FD970008}" destId="{9A0773A0-15D8-454B-9977-F71B0FC18F02}" srcOrd="0" destOrd="0" presId="urn:microsoft.com/office/officeart/2005/8/layout/hierarchy2"/>
    <dgm:cxn modelId="{B047FB33-C932-45F9-A091-637B784B104E}" type="presParOf" srcId="{9A0773A0-15D8-454B-9977-F71B0FC18F02}" destId="{B85A70EF-B630-4138-884F-7DD22C134601}" srcOrd="0" destOrd="0" presId="urn:microsoft.com/office/officeart/2005/8/layout/hierarchy2"/>
    <dgm:cxn modelId="{128383C9-A3CD-472D-9335-B762529DFCCD}" type="presParOf" srcId="{46964B9F-27A5-4B9B-A2FD-6644FD970008}" destId="{5A73A730-0495-49F7-8128-3EB268804C61}" srcOrd="1" destOrd="0" presId="urn:microsoft.com/office/officeart/2005/8/layout/hierarchy2"/>
    <dgm:cxn modelId="{8B6B1580-314D-445B-8EC1-97468650E7BC}" type="presParOf" srcId="{5A73A730-0495-49F7-8128-3EB268804C61}" destId="{B365DB6F-F3D4-4B16-96F6-FA0CD28CFB93}" srcOrd="0" destOrd="0" presId="urn:microsoft.com/office/officeart/2005/8/layout/hierarchy2"/>
    <dgm:cxn modelId="{7E25CC4E-352D-4493-93AB-106D763C47A9}" type="presParOf" srcId="{5A73A730-0495-49F7-8128-3EB268804C61}" destId="{D024A936-2027-4DFC-B93C-AC408133C169}" srcOrd="1" destOrd="0" presId="urn:microsoft.com/office/officeart/2005/8/layout/hierarchy2"/>
    <dgm:cxn modelId="{0042330D-8EC1-4875-B2D4-E164D877407F}" type="presParOf" srcId="{46964B9F-27A5-4B9B-A2FD-6644FD970008}" destId="{C462F3D3-7550-47F8-A324-49776D2B2717}" srcOrd="2" destOrd="0" presId="urn:microsoft.com/office/officeart/2005/8/layout/hierarchy2"/>
    <dgm:cxn modelId="{3F440A09-3A1D-44A3-9BCB-8F982C61EE36}" type="presParOf" srcId="{C462F3D3-7550-47F8-A324-49776D2B2717}" destId="{132C3EA6-316B-4926-8247-440E4C05FC9A}" srcOrd="0" destOrd="0" presId="urn:microsoft.com/office/officeart/2005/8/layout/hierarchy2"/>
    <dgm:cxn modelId="{2CD08B42-8834-40C6-A638-19C2EEDD1C77}" type="presParOf" srcId="{46964B9F-27A5-4B9B-A2FD-6644FD970008}" destId="{3382999E-6726-4F10-A8BC-05A20ED3DEB9}" srcOrd="3" destOrd="0" presId="urn:microsoft.com/office/officeart/2005/8/layout/hierarchy2"/>
    <dgm:cxn modelId="{BF79D2A5-29DF-4481-BBB7-9399F963C424}" type="presParOf" srcId="{3382999E-6726-4F10-A8BC-05A20ED3DEB9}" destId="{4BE2C2F5-146F-47E5-82F5-626E34CE0BC3}" srcOrd="0" destOrd="0" presId="urn:microsoft.com/office/officeart/2005/8/layout/hierarchy2"/>
    <dgm:cxn modelId="{B618D693-C0AE-42E4-A60D-13EBDA388990}" type="presParOf" srcId="{3382999E-6726-4F10-A8BC-05A20ED3DEB9}" destId="{37A475DD-05A2-4241-B34A-CF33253B97FE}" srcOrd="1" destOrd="0" presId="urn:microsoft.com/office/officeart/2005/8/layout/hierarchy2"/>
    <dgm:cxn modelId="{9305EE4A-815E-4E3D-B96A-6FFF9AD6A776}" type="presParOf" srcId="{46964B9F-27A5-4B9B-A2FD-6644FD970008}" destId="{1D2D19A8-1409-41C6-BD60-D6CC4A44B5CF}" srcOrd="4" destOrd="0" presId="urn:microsoft.com/office/officeart/2005/8/layout/hierarchy2"/>
    <dgm:cxn modelId="{BCE1F802-E116-4070-B54B-28A3B728622B}" type="presParOf" srcId="{1D2D19A8-1409-41C6-BD60-D6CC4A44B5CF}" destId="{07074DFE-04B5-4DEE-8D72-A95169C1EF06}" srcOrd="0" destOrd="0" presId="urn:microsoft.com/office/officeart/2005/8/layout/hierarchy2"/>
    <dgm:cxn modelId="{E7B53C13-2BF9-4B16-90A4-CAD7D7DED669}" type="presParOf" srcId="{46964B9F-27A5-4B9B-A2FD-6644FD970008}" destId="{8BABB29E-30F3-497F-B620-6CCBFA9B5EAF}" srcOrd="5" destOrd="0" presId="urn:microsoft.com/office/officeart/2005/8/layout/hierarchy2"/>
    <dgm:cxn modelId="{8DB0D535-2EC7-4A03-8F23-267B63693961}" type="presParOf" srcId="{8BABB29E-30F3-497F-B620-6CCBFA9B5EAF}" destId="{E1D98656-A5C1-4BFA-9053-1825CBAF7848}" srcOrd="0" destOrd="0" presId="urn:microsoft.com/office/officeart/2005/8/layout/hierarchy2"/>
    <dgm:cxn modelId="{0220E66E-462D-4471-B59C-2B6371CB02AF}" type="presParOf" srcId="{8BABB29E-30F3-497F-B620-6CCBFA9B5EAF}" destId="{EC87A386-5305-4B38-8A9E-A5A840EE5EC7}" srcOrd="1" destOrd="0" presId="urn:microsoft.com/office/officeart/2005/8/layout/hierarchy2"/>
    <dgm:cxn modelId="{00721BDD-C5C2-4575-9FF0-EE3930F7FDED}" type="presParOf" srcId="{811A52EB-E58A-4DA0-9C0E-89D5829FE158}" destId="{0CA3A0C2-3565-47C9-8A3E-D1E6BBD24FE4}" srcOrd="2" destOrd="0" presId="urn:microsoft.com/office/officeart/2005/8/layout/hierarchy2"/>
    <dgm:cxn modelId="{D6F56875-9172-4832-84CA-0EFC1CA64049}" type="presParOf" srcId="{0CA3A0C2-3565-47C9-8A3E-D1E6BBD24FE4}" destId="{7A5CF11B-6E72-42D8-A8C2-69B58BDB55FC}" srcOrd="0" destOrd="0" presId="urn:microsoft.com/office/officeart/2005/8/layout/hierarchy2"/>
    <dgm:cxn modelId="{37A40AF7-CAF9-4A5E-B82B-FF851C244D4D}" type="presParOf" srcId="{811A52EB-E58A-4DA0-9C0E-89D5829FE158}" destId="{4ACC350E-F6C1-4DF9-9FE8-E6F6B3431890}" srcOrd="3" destOrd="0" presId="urn:microsoft.com/office/officeart/2005/8/layout/hierarchy2"/>
    <dgm:cxn modelId="{9CD4C2AF-3F2C-4D30-970B-54355C9EDAEE}" type="presParOf" srcId="{4ACC350E-F6C1-4DF9-9FE8-E6F6B3431890}" destId="{B6D4F852-8648-4A4C-A9A4-1EC50FA3FCF3}" srcOrd="0" destOrd="0" presId="urn:microsoft.com/office/officeart/2005/8/layout/hierarchy2"/>
    <dgm:cxn modelId="{C4ED9859-7C9C-4907-99AC-5B79EA418308}" type="presParOf" srcId="{4ACC350E-F6C1-4DF9-9FE8-E6F6B3431890}" destId="{9780900C-DA8B-4A5E-97C0-FE6402D3795C}" srcOrd="1" destOrd="0" presId="urn:microsoft.com/office/officeart/2005/8/layout/hierarchy2"/>
    <dgm:cxn modelId="{88B1F4D1-DB47-4079-B6B9-AB66D81549DF}" type="presParOf" srcId="{9780900C-DA8B-4A5E-97C0-FE6402D3795C}" destId="{A5629A89-CF13-4121-8EC5-83C34350BECF}" srcOrd="0" destOrd="0" presId="urn:microsoft.com/office/officeart/2005/8/layout/hierarchy2"/>
    <dgm:cxn modelId="{996171FE-7B6F-4574-92E8-706D6A092F24}" type="presParOf" srcId="{A5629A89-CF13-4121-8EC5-83C34350BECF}" destId="{A95F6010-EDB8-4808-BB58-A58F6D4BFCA4}" srcOrd="0" destOrd="0" presId="urn:microsoft.com/office/officeart/2005/8/layout/hierarchy2"/>
    <dgm:cxn modelId="{2A0A973E-A2AB-4DCE-BFC6-EEA40B545A93}" type="presParOf" srcId="{9780900C-DA8B-4A5E-97C0-FE6402D3795C}" destId="{79DFF467-B035-4C3F-84DF-ED1CB428B969}" srcOrd="1" destOrd="0" presId="urn:microsoft.com/office/officeart/2005/8/layout/hierarchy2"/>
    <dgm:cxn modelId="{F9CD8EF2-F908-4063-B3C9-A9D5708A9E60}" type="presParOf" srcId="{79DFF467-B035-4C3F-84DF-ED1CB428B969}" destId="{C9D3F298-B411-4825-8FE4-3FC4B6567F1C}" srcOrd="0" destOrd="0" presId="urn:microsoft.com/office/officeart/2005/8/layout/hierarchy2"/>
    <dgm:cxn modelId="{93C2E328-86FE-464D-A9B1-3F08BFE866FC}" type="presParOf" srcId="{79DFF467-B035-4C3F-84DF-ED1CB428B969}" destId="{A9399011-2EC1-47C2-8D87-2982E26034D2}" srcOrd="1" destOrd="0" presId="urn:microsoft.com/office/officeart/2005/8/layout/hierarchy2"/>
    <dgm:cxn modelId="{75418898-30EA-49BF-B272-D31F4AE2BB2A}" type="presParOf" srcId="{9780900C-DA8B-4A5E-97C0-FE6402D3795C}" destId="{9785BE60-A3E8-4BDB-AF8A-54E9E0F96976}" srcOrd="2" destOrd="0" presId="urn:microsoft.com/office/officeart/2005/8/layout/hierarchy2"/>
    <dgm:cxn modelId="{41BF219F-D2E6-48A0-A24F-DCC034341D5A}" type="presParOf" srcId="{9785BE60-A3E8-4BDB-AF8A-54E9E0F96976}" destId="{5A10D793-9592-435C-AD7F-57EEA29DD5D7}" srcOrd="0" destOrd="0" presId="urn:microsoft.com/office/officeart/2005/8/layout/hierarchy2"/>
    <dgm:cxn modelId="{1D8D27DE-523C-4A79-AE45-38E3CE01B7A4}" type="presParOf" srcId="{9780900C-DA8B-4A5E-97C0-FE6402D3795C}" destId="{B138BF3E-BEB5-408C-8B03-C086AEEF6EAB}" srcOrd="3" destOrd="0" presId="urn:microsoft.com/office/officeart/2005/8/layout/hierarchy2"/>
    <dgm:cxn modelId="{E7DF525E-3928-4167-8559-73945B2ECABB}" type="presParOf" srcId="{B138BF3E-BEB5-408C-8B03-C086AEEF6EAB}" destId="{9505D41F-871A-408C-96BC-15F15A629DCD}" srcOrd="0" destOrd="0" presId="urn:microsoft.com/office/officeart/2005/8/layout/hierarchy2"/>
    <dgm:cxn modelId="{3F6760FC-E9AC-448A-BC47-14CB24253535}" type="presParOf" srcId="{B138BF3E-BEB5-408C-8B03-C086AEEF6EAB}" destId="{836690EF-6ECF-4A58-8CEF-A1AD0C92A4B4}" srcOrd="1" destOrd="0" presId="urn:microsoft.com/office/officeart/2005/8/layout/hierarchy2"/>
    <dgm:cxn modelId="{C231CECB-C1A8-4FEF-AD89-98851EA6D446}" type="presParOf" srcId="{9780900C-DA8B-4A5E-97C0-FE6402D3795C}" destId="{957F3222-CC82-4B7F-88D3-470194D1D1F7}" srcOrd="4" destOrd="0" presId="urn:microsoft.com/office/officeart/2005/8/layout/hierarchy2"/>
    <dgm:cxn modelId="{3860EA70-9568-4D22-85FE-7329A232DE55}" type="presParOf" srcId="{957F3222-CC82-4B7F-88D3-470194D1D1F7}" destId="{96D63949-BC34-4827-A0A9-76A22435E650}" srcOrd="0" destOrd="0" presId="urn:microsoft.com/office/officeart/2005/8/layout/hierarchy2"/>
    <dgm:cxn modelId="{07813577-DFDC-4E27-BCDC-DDC178B53AD4}" type="presParOf" srcId="{9780900C-DA8B-4A5E-97C0-FE6402D3795C}" destId="{4BE3875B-6B2F-4AF4-9699-B63F11B30FBB}" srcOrd="5" destOrd="0" presId="urn:microsoft.com/office/officeart/2005/8/layout/hierarchy2"/>
    <dgm:cxn modelId="{633238B7-A14D-4186-AC23-CBD6FA46AC56}" type="presParOf" srcId="{4BE3875B-6B2F-4AF4-9699-B63F11B30FBB}" destId="{BF79D3FF-0049-46A5-BD55-148E9E593DA5}" srcOrd="0" destOrd="0" presId="urn:microsoft.com/office/officeart/2005/8/layout/hierarchy2"/>
    <dgm:cxn modelId="{EF267D4C-9E44-4A7C-822D-E5D7A07F995A}" type="presParOf" srcId="{4BE3875B-6B2F-4AF4-9699-B63F11B30FBB}" destId="{E856A524-187A-419D-AB32-4F9E112FD4A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A6202F-9E16-4CF1-9F88-A71E927DE5D7}">
      <dsp:nvSpPr>
        <dsp:cNvPr id="0" name=""/>
        <dsp:cNvSpPr/>
      </dsp:nvSpPr>
      <dsp:spPr>
        <a:xfrm>
          <a:off x="1527421" y="1731660"/>
          <a:ext cx="1201356" cy="600678"/>
        </a:xfrm>
        <a:prstGeom prst="roundRect">
          <a:avLst>
            <a:gd name="adj" fmla="val 10000"/>
          </a:avLst>
        </a:prstGeom>
        <a:solidFill>
          <a:schemeClr val="dk1"/>
        </a:solidFill>
        <a:ln w="25400" cap="flat" cmpd="sng" algn="ctr">
          <a:solidFill>
            <a:schemeClr val="dk1">
              <a:shade val="50000"/>
            </a:schemeClr>
          </a:solidFill>
          <a:prstDash val="solid"/>
        </a:ln>
        <a:effectLst/>
      </dsp:spPr>
      <dsp:style>
        <a:lnRef idx="2">
          <a:schemeClr val="dk1">
            <a:shade val="50000"/>
          </a:schemeClr>
        </a:lnRef>
        <a:fillRef idx="1">
          <a:schemeClr val="dk1"/>
        </a:fillRef>
        <a:effectRef idx="0">
          <a:schemeClr val="dk1"/>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t>ROCE</a:t>
          </a:r>
          <a:r>
            <a:rPr lang="en-US" sz="4000" kern="1200" dirty="0" smtClean="0"/>
            <a:t> </a:t>
          </a:r>
          <a:endParaRPr lang="en-US" sz="4000" kern="1200" dirty="0"/>
        </a:p>
      </dsp:txBody>
      <dsp:txXfrm>
        <a:off x="1545014" y="1749253"/>
        <a:ext cx="1166170" cy="565492"/>
      </dsp:txXfrm>
    </dsp:sp>
    <dsp:sp modelId="{EC344D6E-2CC4-47B6-8FAF-C4E3A95D04CB}">
      <dsp:nvSpPr>
        <dsp:cNvPr id="0" name=""/>
        <dsp:cNvSpPr/>
      </dsp:nvSpPr>
      <dsp:spPr>
        <a:xfrm rot="17692822">
          <a:off x="2397961" y="1500612"/>
          <a:ext cx="1142177" cy="26604"/>
        </a:xfrm>
        <a:custGeom>
          <a:avLst/>
          <a:gdLst/>
          <a:ahLst/>
          <a:cxnLst/>
          <a:rect l="0" t="0" r="0" b="0"/>
          <a:pathLst>
            <a:path>
              <a:moveTo>
                <a:pt x="0" y="13302"/>
              </a:moveTo>
              <a:lnTo>
                <a:pt x="1142177" y="133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940495" y="1485360"/>
        <a:ext cx="57108" cy="57108"/>
      </dsp:txXfrm>
    </dsp:sp>
    <dsp:sp modelId="{5413EF99-9EBD-45FE-8D96-19F031FFC7FF}">
      <dsp:nvSpPr>
        <dsp:cNvPr id="0" name=""/>
        <dsp:cNvSpPr/>
      </dsp:nvSpPr>
      <dsp:spPr>
        <a:xfrm>
          <a:off x="3209321" y="695490"/>
          <a:ext cx="1201356" cy="6006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Return on sales </a:t>
          </a:r>
          <a:endParaRPr lang="en-US" sz="1100" kern="1200" dirty="0"/>
        </a:p>
      </dsp:txBody>
      <dsp:txXfrm>
        <a:off x="3226914" y="713083"/>
        <a:ext cx="1166170" cy="565492"/>
      </dsp:txXfrm>
    </dsp:sp>
    <dsp:sp modelId="{9A0773A0-15D8-454B-9977-F71B0FC18F02}">
      <dsp:nvSpPr>
        <dsp:cNvPr id="0" name=""/>
        <dsp:cNvSpPr/>
      </dsp:nvSpPr>
      <dsp:spPr>
        <a:xfrm rot="18289469">
          <a:off x="4230206" y="637137"/>
          <a:ext cx="841485" cy="26604"/>
        </a:xfrm>
        <a:custGeom>
          <a:avLst/>
          <a:gdLst/>
          <a:ahLst/>
          <a:cxnLst/>
          <a:rect l="0" t="0" r="0" b="0"/>
          <a:pathLst>
            <a:path>
              <a:moveTo>
                <a:pt x="0" y="13302"/>
              </a:moveTo>
              <a:lnTo>
                <a:pt x="841485" y="1330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629912" y="629402"/>
        <a:ext cx="42074" cy="42074"/>
      </dsp:txXfrm>
    </dsp:sp>
    <dsp:sp modelId="{B365DB6F-F3D4-4B16-96F6-FA0CD28CFB93}">
      <dsp:nvSpPr>
        <dsp:cNvPr id="0" name=""/>
        <dsp:cNvSpPr/>
      </dsp:nvSpPr>
      <dsp:spPr>
        <a:xfrm>
          <a:off x="4891221" y="4710"/>
          <a:ext cx="1201356" cy="6006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smtClean="0"/>
            <a:t>COGS/Sales</a:t>
          </a:r>
          <a:endParaRPr lang="en-US" sz="1200" kern="1200" dirty="0"/>
        </a:p>
      </dsp:txBody>
      <dsp:txXfrm>
        <a:off x="4908814" y="22303"/>
        <a:ext cx="1166170" cy="565492"/>
      </dsp:txXfrm>
    </dsp:sp>
    <dsp:sp modelId="{C462F3D3-7550-47F8-A324-49776D2B2717}">
      <dsp:nvSpPr>
        <dsp:cNvPr id="0" name=""/>
        <dsp:cNvSpPr/>
      </dsp:nvSpPr>
      <dsp:spPr>
        <a:xfrm>
          <a:off x="4410678" y="982527"/>
          <a:ext cx="480542" cy="26604"/>
        </a:xfrm>
        <a:custGeom>
          <a:avLst/>
          <a:gdLst/>
          <a:ahLst/>
          <a:cxnLst/>
          <a:rect l="0" t="0" r="0" b="0"/>
          <a:pathLst>
            <a:path>
              <a:moveTo>
                <a:pt x="0" y="13302"/>
              </a:moveTo>
              <a:lnTo>
                <a:pt x="480542" y="1330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638936" y="983816"/>
        <a:ext cx="24027" cy="24027"/>
      </dsp:txXfrm>
    </dsp:sp>
    <dsp:sp modelId="{4BE2C2F5-146F-47E5-82F5-626E34CE0BC3}">
      <dsp:nvSpPr>
        <dsp:cNvPr id="0" name=""/>
        <dsp:cNvSpPr/>
      </dsp:nvSpPr>
      <dsp:spPr>
        <a:xfrm>
          <a:off x="4891221" y="695490"/>
          <a:ext cx="1201356" cy="6006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Depreciation/Sales</a:t>
          </a:r>
          <a:endParaRPr lang="en-US" sz="1100" kern="1200" dirty="0"/>
        </a:p>
      </dsp:txBody>
      <dsp:txXfrm>
        <a:off x="4908814" y="713083"/>
        <a:ext cx="1166170" cy="565492"/>
      </dsp:txXfrm>
    </dsp:sp>
    <dsp:sp modelId="{1D2D19A8-1409-41C6-BD60-D6CC4A44B5CF}">
      <dsp:nvSpPr>
        <dsp:cNvPr id="0" name=""/>
        <dsp:cNvSpPr/>
      </dsp:nvSpPr>
      <dsp:spPr>
        <a:xfrm rot="3310531">
          <a:off x="4230206" y="1327917"/>
          <a:ext cx="841485" cy="26604"/>
        </a:xfrm>
        <a:custGeom>
          <a:avLst/>
          <a:gdLst/>
          <a:ahLst/>
          <a:cxnLst/>
          <a:rect l="0" t="0" r="0" b="0"/>
          <a:pathLst>
            <a:path>
              <a:moveTo>
                <a:pt x="0" y="13302"/>
              </a:moveTo>
              <a:lnTo>
                <a:pt x="841485" y="1330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629912" y="1320182"/>
        <a:ext cx="42074" cy="42074"/>
      </dsp:txXfrm>
    </dsp:sp>
    <dsp:sp modelId="{E1D98656-A5C1-4BFA-9053-1825CBAF7848}">
      <dsp:nvSpPr>
        <dsp:cNvPr id="0" name=""/>
        <dsp:cNvSpPr/>
      </dsp:nvSpPr>
      <dsp:spPr>
        <a:xfrm>
          <a:off x="4891221" y="1386270"/>
          <a:ext cx="1201356" cy="6006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SGA/Sales </a:t>
          </a:r>
          <a:endParaRPr lang="en-US" sz="1100" kern="1200" dirty="0"/>
        </a:p>
      </dsp:txBody>
      <dsp:txXfrm>
        <a:off x="4908814" y="1403863"/>
        <a:ext cx="1166170" cy="565492"/>
      </dsp:txXfrm>
    </dsp:sp>
    <dsp:sp modelId="{0CA3A0C2-3565-47C9-8A3E-D1E6BBD24FE4}">
      <dsp:nvSpPr>
        <dsp:cNvPr id="0" name=""/>
        <dsp:cNvSpPr/>
      </dsp:nvSpPr>
      <dsp:spPr>
        <a:xfrm rot="3907178">
          <a:off x="2397961" y="2536782"/>
          <a:ext cx="1142177" cy="26604"/>
        </a:xfrm>
        <a:custGeom>
          <a:avLst/>
          <a:gdLst/>
          <a:ahLst/>
          <a:cxnLst/>
          <a:rect l="0" t="0" r="0" b="0"/>
          <a:pathLst>
            <a:path>
              <a:moveTo>
                <a:pt x="0" y="13302"/>
              </a:moveTo>
              <a:lnTo>
                <a:pt x="1142177" y="133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940495" y="2521530"/>
        <a:ext cx="57108" cy="57108"/>
      </dsp:txXfrm>
    </dsp:sp>
    <dsp:sp modelId="{B6D4F852-8648-4A4C-A9A4-1EC50FA3FCF3}">
      <dsp:nvSpPr>
        <dsp:cNvPr id="0" name=""/>
        <dsp:cNvSpPr/>
      </dsp:nvSpPr>
      <dsp:spPr>
        <a:xfrm>
          <a:off x="3209321" y="2767831"/>
          <a:ext cx="1201356" cy="6006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Sales on capital employed </a:t>
          </a:r>
          <a:endParaRPr lang="en-US" sz="1100" kern="1200" dirty="0"/>
        </a:p>
      </dsp:txBody>
      <dsp:txXfrm>
        <a:off x="3226914" y="2785424"/>
        <a:ext cx="1166170" cy="565492"/>
      </dsp:txXfrm>
    </dsp:sp>
    <dsp:sp modelId="{A5629A89-CF13-4121-8EC5-83C34350BECF}">
      <dsp:nvSpPr>
        <dsp:cNvPr id="0" name=""/>
        <dsp:cNvSpPr/>
      </dsp:nvSpPr>
      <dsp:spPr>
        <a:xfrm rot="18289469">
          <a:off x="4230206" y="2709477"/>
          <a:ext cx="841485" cy="26604"/>
        </a:xfrm>
        <a:custGeom>
          <a:avLst/>
          <a:gdLst/>
          <a:ahLst/>
          <a:cxnLst/>
          <a:rect l="0" t="0" r="0" b="0"/>
          <a:pathLst>
            <a:path>
              <a:moveTo>
                <a:pt x="0" y="13302"/>
              </a:moveTo>
              <a:lnTo>
                <a:pt x="841485" y="1330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629912" y="2701743"/>
        <a:ext cx="42074" cy="42074"/>
      </dsp:txXfrm>
    </dsp:sp>
    <dsp:sp modelId="{C9D3F298-B411-4825-8FE4-3FC4B6567F1C}">
      <dsp:nvSpPr>
        <dsp:cNvPr id="0" name=""/>
        <dsp:cNvSpPr/>
      </dsp:nvSpPr>
      <dsp:spPr>
        <a:xfrm>
          <a:off x="4891221" y="2077050"/>
          <a:ext cx="1201356" cy="6006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Fixed asset turn over</a:t>
          </a:r>
        </a:p>
      </dsp:txBody>
      <dsp:txXfrm>
        <a:off x="4908814" y="2094643"/>
        <a:ext cx="1166170" cy="565492"/>
      </dsp:txXfrm>
    </dsp:sp>
    <dsp:sp modelId="{9785BE60-A3E8-4BDB-AF8A-54E9E0F96976}">
      <dsp:nvSpPr>
        <dsp:cNvPr id="0" name=""/>
        <dsp:cNvSpPr/>
      </dsp:nvSpPr>
      <dsp:spPr>
        <a:xfrm>
          <a:off x="4410678" y="3054867"/>
          <a:ext cx="480542" cy="26604"/>
        </a:xfrm>
        <a:custGeom>
          <a:avLst/>
          <a:gdLst/>
          <a:ahLst/>
          <a:cxnLst/>
          <a:rect l="0" t="0" r="0" b="0"/>
          <a:pathLst>
            <a:path>
              <a:moveTo>
                <a:pt x="0" y="13302"/>
              </a:moveTo>
              <a:lnTo>
                <a:pt x="480542" y="1330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638936" y="3056156"/>
        <a:ext cx="24027" cy="24027"/>
      </dsp:txXfrm>
    </dsp:sp>
    <dsp:sp modelId="{9505D41F-871A-408C-96BC-15F15A629DCD}">
      <dsp:nvSpPr>
        <dsp:cNvPr id="0" name=""/>
        <dsp:cNvSpPr/>
      </dsp:nvSpPr>
      <dsp:spPr>
        <a:xfrm>
          <a:off x="4891221" y="2767831"/>
          <a:ext cx="1201356" cy="6006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 Inventory turn over</a:t>
          </a:r>
        </a:p>
      </dsp:txBody>
      <dsp:txXfrm>
        <a:off x="4908814" y="2785424"/>
        <a:ext cx="1166170" cy="565492"/>
      </dsp:txXfrm>
    </dsp:sp>
    <dsp:sp modelId="{957F3222-CC82-4B7F-88D3-470194D1D1F7}">
      <dsp:nvSpPr>
        <dsp:cNvPr id="0" name=""/>
        <dsp:cNvSpPr/>
      </dsp:nvSpPr>
      <dsp:spPr>
        <a:xfrm rot="3310531">
          <a:off x="4230206" y="3400258"/>
          <a:ext cx="841485" cy="26604"/>
        </a:xfrm>
        <a:custGeom>
          <a:avLst/>
          <a:gdLst/>
          <a:ahLst/>
          <a:cxnLst/>
          <a:rect l="0" t="0" r="0" b="0"/>
          <a:pathLst>
            <a:path>
              <a:moveTo>
                <a:pt x="0" y="13302"/>
              </a:moveTo>
              <a:lnTo>
                <a:pt x="841485" y="1330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629912" y="3392523"/>
        <a:ext cx="42074" cy="42074"/>
      </dsp:txXfrm>
    </dsp:sp>
    <dsp:sp modelId="{BF79D3FF-0049-46A5-BD55-148E9E593DA5}">
      <dsp:nvSpPr>
        <dsp:cNvPr id="0" name=""/>
        <dsp:cNvSpPr/>
      </dsp:nvSpPr>
      <dsp:spPr>
        <a:xfrm>
          <a:off x="4891221" y="3458611"/>
          <a:ext cx="1201356" cy="6006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Debtors turn over</a:t>
          </a:r>
        </a:p>
      </dsp:txBody>
      <dsp:txXfrm>
        <a:off x="4908814" y="3476204"/>
        <a:ext cx="1166170" cy="565492"/>
      </dsp:txXfrm>
    </dsp:sp>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openxmlformats.org/officeDocument/2006/relationships/image" Target="../media/image9.emf"/><Relationship Id="rId7" Type="http://schemas.openxmlformats.org/officeDocument/2006/relationships/image" Target="../media/image13.emf"/><Relationship Id="rId2" Type="http://schemas.openxmlformats.org/officeDocument/2006/relationships/image" Target="../media/image8.emf"/><Relationship Id="rId1" Type="http://schemas.openxmlformats.org/officeDocument/2006/relationships/image" Target="../media/image7.emf"/><Relationship Id="rId6" Type="http://schemas.openxmlformats.org/officeDocument/2006/relationships/image" Target="../media/image12.wmf"/><Relationship Id="rId5" Type="http://schemas.openxmlformats.org/officeDocument/2006/relationships/image" Target="../media/image11.emf"/><Relationship Id="rId4"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A17F93-11C8-4D59-8BF1-EE1850AB46D6}" type="datetimeFigureOut">
              <a:rPr lang="en-US" smtClean="0"/>
              <a:t>11/15/2016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E25195-2328-43E9-8025-89DB1F21BC4A}" type="slidenum">
              <a:rPr lang="en-US" smtClean="0"/>
              <a:t>‹#›</a:t>
            </a:fld>
            <a:endParaRPr lang="en-US"/>
          </a:p>
        </p:txBody>
      </p:sp>
    </p:spTree>
    <p:extLst>
      <p:ext uri="{BB962C8B-B14F-4D97-AF65-F5344CB8AC3E}">
        <p14:creationId xmlns:p14="http://schemas.microsoft.com/office/powerpoint/2010/main" val="3149059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E25195-2328-43E9-8025-89DB1F21BC4A}" type="slidenum">
              <a:rPr lang="en-US" smtClean="0"/>
              <a:t>5</a:t>
            </a:fld>
            <a:endParaRPr lang="en-US"/>
          </a:p>
        </p:txBody>
      </p:sp>
    </p:spTree>
    <p:extLst>
      <p:ext uri="{BB962C8B-B14F-4D97-AF65-F5344CB8AC3E}">
        <p14:creationId xmlns:p14="http://schemas.microsoft.com/office/powerpoint/2010/main" val="962676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07DFE2-40E6-4F75-80F4-CA310FAD9E6C}" type="slidenum">
              <a:rPr lang="en-US"/>
              <a:pPr/>
              <a:t>13</a:t>
            </a:fld>
            <a:endParaRPr lang="en-US"/>
          </a:p>
        </p:txBody>
      </p:sp>
      <p:sp>
        <p:nvSpPr>
          <p:cNvPr id="18434" name="Rectangle 2"/>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18435" name="Rectangle 3"/>
          <p:cNvSpPr>
            <a:spLocks noGrp="1" noChangeArrowheads="1"/>
          </p:cNvSpPr>
          <p:nvPr>
            <p:ph type="body" idx="1"/>
          </p:nvPr>
        </p:nvSpPr>
        <p:spPr>
          <a:xfrm>
            <a:off x="914400" y="4343400"/>
            <a:ext cx="5029200" cy="4114800"/>
          </a:xfrm>
          <a:ln/>
        </p:spPr>
        <p:txBody>
          <a:bodyPr lIns="92075" tIns="46038" rIns="92075" bIns="46038"/>
          <a:lstStyle/>
          <a:p>
            <a:endParaRPr lang="en-US"/>
          </a:p>
        </p:txBody>
      </p:sp>
    </p:spTree>
    <p:extLst>
      <p:ext uri="{BB962C8B-B14F-4D97-AF65-F5344CB8AC3E}">
        <p14:creationId xmlns:p14="http://schemas.microsoft.com/office/powerpoint/2010/main" val="2493238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06DE0C-9EB6-47EC-A6CB-D02EF1E4A958}" type="slidenum">
              <a:rPr lang="en-US"/>
              <a:pPr/>
              <a:t>14</a:t>
            </a:fld>
            <a:endParaRPr lang="en-US"/>
          </a:p>
        </p:txBody>
      </p:sp>
      <p:sp>
        <p:nvSpPr>
          <p:cNvPr id="20482" name="Rectangle 2"/>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20483" name="Rectangle 3"/>
          <p:cNvSpPr>
            <a:spLocks noGrp="1" noChangeArrowheads="1"/>
          </p:cNvSpPr>
          <p:nvPr>
            <p:ph type="body" idx="1"/>
          </p:nvPr>
        </p:nvSpPr>
        <p:spPr>
          <a:xfrm>
            <a:off x="914400" y="4343400"/>
            <a:ext cx="5029200" cy="4114800"/>
          </a:xfrm>
          <a:ln/>
        </p:spPr>
        <p:txBody>
          <a:bodyPr lIns="92075" tIns="46038" rIns="92075" bIns="46038"/>
          <a:lstStyle/>
          <a:p>
            <a:endParaRPr lang="en-US"/>
          </a:p>
        </p:txBody>
      </p:sp>
    </p:spTree>
    <p:extLst>
      <p:ext uri="{BB962C8B-B14F-4D97-AF65-F5344CB8AC3E}">
        <p14:creationId xmlns:p14="http://schemas.microsoft.com/office/powerpoint/2010/main" val="501400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E25195-2328-43E9-8025-89DB1F21BC4A}" type="slidenum">
              <a:rPr lang="en-US" smtClean="0"/>
              <a:t>15</a:t>
            </a:fld>
            <a:endParaRPr lang="en-US"/>
          </a:p>
        </p:txBody>
      </p:sp>
    </p:spTree>
    <p:extLst>
      <p:ext uri="{BB962C8B-B14F-4D97-AF65-F5344CB8AC3E}">
        <p14:creationId xmlns:p14="http://schemas.microsoft.com/office/powerpoint/2010/main" val="2063430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2287FF-B90B-4090-B5F8-7073FC99BB42}" type="slidenum">
              <a:rPr lang="en-US"/>
              <a:pPr/>
              <a:t>18</a:t>
            </a:fld>
            <a:endParaRPr lang="en-US"/>
          </a:p>
        </p:txBody>
      </p:sp>
      <p:sp>
        <p:nvSpPr>
          <p:cNvPr id="26626" name="Rectangle 2"/>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26627" name="Rectangle 3"/>
          <p:cNvSpPr>
            <a:spLocks noGrp="1" noChangeArrowheads="1"/>
          </p:cNvSpPr>
          <p:nvPr>
            <p:ph type="body" idx="1"/>
          </p:nvPr>
        </p:nvSpPr>
        <p:spPr>
          <a:xfrm>
            <a:off x="914400" y="4343400"/>
            <a:ext cx="5029200" cy="4114800"/>
          </a:xfrm>
          <a:ln/>
        </p:spPr>
        <p:txBody>
          <a:bodyPr lIns="92075" tIns="46038" rIns="92075" bIns="46038"/>
          <a:lstStyle/>
          <a:p>
            <a:endParaRPr lang="en-US"/>
          </a:p>
        </p:txBody>
      </p:sp>
    </p:spTree>
    <p:extLst>
      <p:ext uri="{BB962C8B-B14F-4D97-AF65-F5344CB8AC3E}">
        <p14:creationId xmlns:p14="http://schemas.microsoft.com/office/powerpoint/2010/main" val="32241515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54F5E0-6B8B-405F-A536-F58C7AE48D75}" type="slidenum">
              <a:rPr lang="en-US"/>
              <a:pPr/>
              <a:t>19</a:t>
            </a:fld>
            <a:endParaRPr lang="en-US"/>
          </a:p>
        </p:txBody>
      </p:sp>
      <p:sp>
        <p:nvSpPr>
          <p:cNvPr id="28674" name="Rectangle 2"/>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28675" name="Rectangle 3"/>
          <p:cNvSpPr>
            <a:spLocks noGrp="1" noChangeArrowheads="1"/>
          </p:cNvSpPr>
          <p:nvPr>
            <p:ph type="body" idx="1"/>
          </p:nvPr>
        </p:nvSpPr>
        <p:spPr>
          <a:xfrm>
            <a:off x="914400" y="4343400"/>
            <a:ext cx="5029200" cy="4114800"/>
          </a:xfrm>
          <a:ln/>
        </p:spPr>
        <p:txBody>
          <a:bodyPr lIns="92075" tIns="46038" rIns="92075" bIns="46038"/>
          <a:lstStyle/>
          <a:p>
            <a:endParaRPr lang="en-US"/>
          </a:p>
        </p:txBody>
      </p:sp>
    </p:spTree>
    <p:extLst>
      <p:ext uri="{BB962C8B-B14F-4D97-AF65-F5344CB8AC3E}">
        <p14:creationId xmlns:p14="http://schemas.microsoft.com/office/powerpoint/2010/main" val="16970616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14A2F6-4548-429C-9143-12D1E960C36F}" type="slidenum">
              <a:rPr lang="en-US"/>
              <a:pPr/>
              <a:t>20</a:t>
            </a:fld>
            <a:endParaRPr lang="en-US"/>
          </a:p>
        </p:txBody>
      </p:sp>
      <p:sp>
        <p:nvSpPr>
          <p:cNvPr id="30722" name="Rectangle 2"/>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30723" name="Rectangle 3"/>
          <p:cNvSpPr>
            <a:spLocks noGrp="1" noChangeArrowheads="1"/>
          </p:cNvSpPr>
          <p:nvPr>
            <p:ph type="body" idx="1"/>
          </p:nvPr>
        </p:nvSpPr>
        <p:spPr>
          <a:xfrm>
            <a:off x="914400" y="4343400"/>
            <a:ext cx="5029200" cy="4114800"/>
          </a:xfrm>
          <a:ln/>
        </p:spPr>
        <p:txBody>
          <a:bodyPr lIns="92075" tIns="46038" rIns="92075" bIns="46038"/>
          <a:lstStyle/>
          <a:p>
            <a:endParaRPr lang="en-US"/>
          </a:p>
        </p:txBody>
      </p:sp>
    </p:spTree>
    <p:extLst>
      <p:ext uri="{BB962C8B-B14F-4D97-AF65-F5344CB8AC3E}">
        <p14:creationId xmlns:p14="http://schemas.microsoft.com/office/powerpoint/2010/main" val="29841749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p:cNvSpPr>
            <a:spLocks noGrp="1" noChangeArrowheads="1"/>
          </p:cNvSpPr>
          <p:nvPr>
            <p:ph type="sldNum" sz="quarter" idx="5"/>
          </p:nvPr>
        </p:nvSpPr>
        <p:spPr>
          <a:ln/>
        </p:spPr>
        <p:txBody>
          <a:bodyPr/>
          <a:lstStyle/>
          <a:p>
            <a:fld id="{2E50E855-9BE5-4BBF-A586-D393A1577C7E}" type="slidenum">
              <a:rPr lang="en-GB" altLang="en-US"/>
              <a:pPr/>
              <a:t>58</a:t>
            </a:fld>
            <a:endParaRPr lang="en-GB" altLang="en-US"/>
          </a:p>
        </p:txBody>
      </p:sp>
      <p:sp>
        <p:nvSpPr>
          <p:cNvPr id="397314"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7315"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eaLnBrk="0" hangingPunct="0"/>
            <a:r>
              <a:rPr lang="en-US" altLang="en-US" sz="1000" i="1">
                <a:latin typeface="Times New Roman" panose="02020603050405020304" pitchFamily="18" charset="0"/>
              </a:rPr>
              <a:t>69</a:t>
            </a:r>
          </a:p>
        </p:txBody>
      </p:sp>
      <p:sp>
        <p:nvSpPr>
          <p:cNvPr id="397316"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7317"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7318" name="Rectangle 6"/>
          <p:cNvSpPr>
            <a:spLocks noChangeArrowheads="1"/>
          </p:cNvSpPr>
          <p:nvPr>
            <p:ph type="sldImg"/>
          </p:nvPr>
        </p:nvSpPr>
        <p:spPr bwMode="auto">
          <a:xfrm>
            <a:off x="1143000" y="685800"/>
            <a:ext cx="4572000" cy="3429000"/>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7319" name="Rectangle 7"/>
          <p:cNvSpPr>
            <a:spLocks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88" tIns="44450" rIns="90488" bIns="44450"/>
          <a:lstStyle/>
          <a:p>
            <a:endParaRPr lang="en-GB" altLang="en-US"/>
          </a:p>
        </p:txBody>
      </p:sp>
    </p:spTree>
    <p:extLst>
      <p:ext uri="{BB962C8B-B14F-4D97-AF65-F5344CB8AC3E}">
        <p14:creationId xmlns:p14="http://schemas.microsoft.com/office/powerpoint/2010/main" val="200048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52450" y="2974705"/>
            <a:ext cx="6261100" cy="2052590"/>
          </a:xfrm>
        </p:spPr>
        <p:txBody>
          <a:bodyPr/>
          <a:lstStyle/>
          <a:p>
            <a:r>
              <a:rPr lang="en-US" smtClean="0"/>
              <a:t>Click to edit Master title style</a:t>
            </a:r>
            <a:endParaRPr lang="en-CA"/>
          </a:p>
        </p:txBody>
      </p:sp>
      <p:sp>
        <p:nvSpPr>
          <p:cNvPr id="3" name="Subtitle 2"/>
          <p:cNvSpPr>
            <a:spLocks noGrp="1"/>
          </p:cNvSpPr>
          <p:nvPr>
            <p:ph type="subTitle" idx="1"/>
          </p:nvPr>
        </p:nvSpPr>
        <p:spPr>
          <a:xfrm>
            <a:off x="1104900" y="5426288"/>
            <a:ext cx="5156200" cy="2447149"/>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988523B-E035-4CAE-A96A-58211FC229D1}" type="datetimeFigureOut">
              <a:rPr lang="en-US" smtClean="0"/>
              <a:pPr/>
              <a:t>11/15/2016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988523B-E035-4CAE-A96A-58211FC229D1}" type="datetimeFigureOut">
              <a:rPr lang="en-US" smtClean="0"/>
              <a:pPr/>
              <a:t>11/15/2016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40350" y="536423"/>
            <a:ext cx="1657350" cy="1140672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368300" y="536423"/>
            <a:ext cx="4849283" cy="1140672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988523B-E035-4CAE-A96A-58211FC229D1}" type="datetimeFigureOut">
              <a:rPr lang="en-US" smtClean="0"/>
              <a:pPr/>
              <a:t>11/15/2016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988523B-E035-4CAE-A96A-58211FC229D1}" type="datetimeFigureOut">
              <a:rPr lang="en-US" smtClean="0"/>
              <a:pPr/>
              <a:t>11/15/2016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81863" y="6153339"/>
            <a:ext cx="6261100" cy="1901860"/>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581863" y="4058633"/>
            <a:ext cx="6261100" cy="209470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988523B-E035-4CAE-A96A-58211FC229D1}" type="datetimeFigureOut">
              <a:rPr lang="en-US" smtClean="0"/>
              <a:pPr/>
              <a:t>11/15/2016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368300" y="2234355"/>
            <a:ext cx="3253317" cy="63195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3744383" y="2234355"/>
            <a:ext cx="3253317" cy="63195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988523B-E035-4CAE-A96A-58211FC229D1}" type="datetimeFigureOut">
              <a:rPr lang="en-US" smtClean="0"/>
              <a:pPr/>
              <a:t>11/15/2016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368300" y="2143474"/>
            <a:ext cx="3254596" cy="89329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68300" y="3036771"/>
            <a:ext cx="3254596" cy="55171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3741827" y="2143474"/>
            <a:ext cx="3255874" cy="89329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741827" y="3036771"/>
            <a:ext cx="3255874" cy="55171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988523B-E035-4CAE-A96A-58211FC229D1}" type="datetimeFigureOut">
              <a:rPr lang="en-US" smtClean="0"/>
              <a:pPr/>
              <a:t>11/15/2016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988523B-E035-4CAE-A96A-58211FC229D1}" type="datetimeFigureOut">
              <a:rPr lang="en-US" smtClean="0"/>
              <a:pPr/>
              <a:t>11/15/2016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88523B-E035-4CAE-A96A-58211FC229D1}" type="datetimeFigureOut">
              <a:rPr lang="en-US" smtClean="0"/>
              <a:pPr/>
              <a:t>11/15/2016</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8301" y="381259"/>
            <a:ext cx="2423363" cy="1622566"/>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2879901" y="381259"/>
            <a:ext cx="4117799" cy="817268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368301" y="2003825"/>
            <a:ext cx="2423363" cy="6550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88523B-E035-4CAE-A96A-58211FC229D1}" type="datetimeFigureOut">
              <a:rPr lang="en-US" smtClean="0"/>
              <a:pPr/>
              <a:t>11/15/2016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3788" y="6703060"/>
            <a:ext cx="4419600" cy="791334"/>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443788" y="855615"/>
            <a:ext cx="4419600" cy="574548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443788" y="7494394"/>
            <a:ext cx="4419600" cy="11238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88523B-E035-4CAE-A96A-58211FC229D1}" type="datetimeFigureOut">
              <a:rPr lang="en-US" smtClean="0"/>
              <a:pPr/>
              <a:t>11/15/2016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C7DFF54-6BA4-4515-87CA-28703F844993}"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8300" y="383477"/>
            <a:ext cx="6629400" cy="1595967"/>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368300" y="2234355"/>
            <a:ext cx="6629400" cy="631958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368300" y="8875350"/>
            <a:ext cx="1718733" cy="509823"/>
          </a:xfrm>
          <a:prstGeom prst="rect">
            <a:avLst/>
          </a:prstGeom>
        </p:spPr>
        <p:txBody>
          <a:bodyPr vert="horz" lIns="91440" tIns="45720" rIns="91440" bIns="45720" rtlCol="0" anchor="ctr"/>
          <a:lstStyle>
            <a:lvl1pPr algn="l">
              <a:defRPr sz="1200">
                <a:solidFill>
                  <a:schemeClr val="tx1">
                    <a:tint val="75000"/>
                  </a:schemeClr>
                </a:solidFill>
              </a:defRPr>
            </a:lvl1pPr>
          </a:lstStyle>
          <a:p>
            <a:fld id="{5988523B-E035-4CAE-A96A-58211FC229D1}" type="datetimeFigureOut">
              <a:rPr lang="en-US" smtClean="0"/>
              <a:pPr/>
              <a:t>11/15/2016</a:t>
            </a:fld>
            <a:endParaRPr lang="en-CA"/>
          </a:p>
        </p:txBody>
      </p:sp>
      <p:sp>
        <p:nvSpPr>
          <p:cNvPr id="5" name="Footer Placeholder 4"/>
          <p:cNvSpPr>
            <a:spLocks noGrp="1"/>
          </p:cNvSpPr>
          <p:nvPr>
            <p:ph type="ftr" sz="quarter" idx="3"/>
          </p:nvPr>
        </p:nvSpPr>
        <p:spPr>
          <a:xfrm>
            <a:off x="2516717" y="8875350"/>
            <a:ext cx="2332567" cy="50982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5278967" y="8875350"/>
            <a:ext cx="1718733" cy="509823"/>
          </a:xfrm>
          <a:prstGeom prst="rect">
            <a:avLst/>
          </a:prstGeom>
        </p:spPr>
        <p:txBody>
          <a:bodyPr vert="horz" lIns="91440" tIns="45720" rIns="91440" bIns="45720" rtlCol="0" anchor="ctr"/>
          <a:lstStyle>
            <a:lvl1pPr algn="r">
              <a:defRPr sz="1200">
                <a:solidFill>
                  <a:schemeClr val="tx1">
                    <a:tint val="75000"/>
                  </a:schemeClr>
                </a:solidFill>
              </a:defRPr>
            </a:lvl1pPr>
          </a:lstStyle>
          <a:p>
            <a:fld id="{2C7DFF54-6BA4-4515-87CA-28703F844993}"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oleObject" Target="../embeddings/oleObject6.bin"/><Relationship Id="rId18" Type="http://schemas.openxmlformats.org/officeDocument/2006/relationships/image" Target="../media/image13.emf"/><Relationship Id="rId3" Type="http://schemas.openxmlformats.org/officeDocument/2006/relationships/notesSlide" Target="../notesSlides/notesSlide3.xml"/><Relationship Id="rId7" Type="http://schemas.openxmlformats.org/officeDocument/2006/relationships/image" Target="../media/image8.emf"/><Relationship Id="rId12" Type="http://schemas.openxmlformats.org/officeDocument/2006/relationships/oleObject" Target="../embeddings/oleObject5.bin"/><Relationship Id="rId17" Type="http://schemas.openxmlformats.org/officeDocument/2006/relationships/oleObject" Target="../embeddings/oleObject8.bin"/><Relationship Id="rId2" Type="http://schemas.openxmlformats.org/officeDocument/2006/relationships/slideLayout" Target="../slideLayouts/slideLayout6.xml"/><Relationship Id="rId16" Type="http://schemas.openxmlformats.org/officeDocument/2006/relationships/image" Target="../media/image12.wmf"/><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10.emf"/><Relationship Id="rId5" Type="http://schemas.openxmlformats.org/officeDocument/2006/relationships/image" Target="../media/image7.emf"/><Relationship Id="rId15" Type="http://schemas.openxmlformats.org/officeDocument/2006/relationships/oleObject" Target="../embeddings/oleObject7.bin"/><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9.emf"/><Relationship Id="rId14" Type="http://schemas.openxmlformats.org/officeDocument/2006/relationships/image" Target="../media/image11.e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7.xml"/><Relationship Id="rId4" Type="http://schemas.openxmlformats.org/officeDocument/2006/relationships/image" Target="../media/image18.jpeg"/></Relationships>
</file>

<file path=ppt/slides/_rels/slide2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https://www.youtube.com/watch?v=dqwAZKrc6vw"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2.wmf"/></Relationships>
</file>

<file path=ppt/slides/_rels/slide4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www.investopedia.com/terms/c/capm.asp"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www.investopedia.com/terms/w/wacc.asp"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31640" y="2708920"/>
            <a:ext cx="7992888" cy="584775"/>
          </a:xfrm>
          <a:prstGeom prst="rect">
            <a:avLst/>
          </a:prstGeom>
          <a:noFill/>
        </p:spPr>
        <p:txBody>
          <a:bodyPr wrap="square" rtlCol="0">
            <a:spAutoFit/>
          </a:bodyPr>
          <a:lstStyle/>
          <a:p>
            <a:r>
              <a:rPr lang="en-US" sz="3200" dirty="0" smtClean="0">
                <a:latin typeface="Times New Roman" panose="02020603050405020304" pitchFamily="18" charset="0"/>
                <a:cs typeface="Times New Roman" panose="02020603050405020304" pitchFamily="18" charset="0"/>
              </a:rPr>
              <a:t>Strategy and Management Control system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24419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cstate="print"/>
          <a:stretch>
            <a:fillRect/>
          </a:stretch>
        </p:blipFill>
        <p:spPr>
          <a:xfrm>
            <a:off x="0" y="0"/>
            <a:ext cx="9144000" cy="6845300"/>
          </a:xfrm>
          <a:prstGeom prst="rect">
            <a:avLst/>
          </a:prstGeom>
        </p:spPr>
      </p:pic>
      <p:sp>
        <p:nvSpPr>
          <p:cNvPr id="5" name="TextBox 2"/>
          <p:cNvSpPr txBox="1"/>
          <p:nvPr/>
        </p:nvSpPr>
        <p:spPr>
          <a:xfrm>
            <a:off x="469900" y="139700"/>
            <a:ext cx="8674100" cy="685800"/>
          </a:xfrm>
          <a:prstGeom prst="rect">
            <a:avLst/>
          </a:prstGeom>
          <a:noFill/>
        </p:spPr>
        <p:txBody>
          <a:bodyPr vert="horz" wrap="none" lIns="0" tIns="0" rIns="0" bIns="0" rtlCol="0">
            <a:spAutoFit/>
          </a:bodyPr>
          <a:lstStyle/>
          <a:p>
            <a:pPr>
              <a:lnSpc>
                <a:spcPts val="3265"/>
              </a:lnSpc>
            </a:pPr>
            <a:r>
              <a:rPr lang="en-CA" sz="3610" b="1" dirty="0" smtClean="0">
                <a:solidFill>
                  <a:srgbClr val="FF0000"/>
                </a:solidFill>
                <a:latin typeface="Times New Roman Bold"/>
                <a:cs typeface="Times New Roman Bold"/>
              </a:rPr>
              <a:t>What business are you in?</a:t>
            </a:r>
          </a:p>
          <a:p>
            <a:pPr>
              <a:lnSpc>
                <a:spcPts val="3265"/>
              </a:lnSpc>
            </a:pPr>
            <a:endParaRPr lang="en-CA" sz="3600" dirty="0">
              <a:solidFill>
                <a:srgbClr val="000000"/>
              </a:solidFill>
            </a:endParaRPr>
          </a:p>
        </p:txBody>
      </p:sp>
      <p:sp>
        <p:nvSpPr>
          <p:cNvPr id="3" name="TextBox 3"/>
          <p:cNvSpPr txBox="1"/>
          <p:nvPr/>
        </p:nvSpPr>
        <p:spPr>
          <a:xfrm>
            <a:off x="876300" y="800100"/>
            <a:ext cx="8267700" cy="1130300"/>
          </a:xfrm>
          <a:prstGeom prst="rect">
            <a:avLst/>
          </a:prstGeom>
          <a:noFill/>
        </p:spPr>
        <p:txBody>
          <a:bodyPr vert="horz" wrap="none" lIns="0" tIns="0" rIns="0" bIns="0" rtlCol="0">
            <a:spAutoFit/>
          </a:bodyPr>
          <a:lstStyle/>
          <a:p>
            <a:pPr>
              <a:lnSpc>
                <a:spcPts val="3800"/>
              </a:lnSpc>
              <a:tabLst>
                <a:tab pos="482600" algn="l"/>
              </a:tabLst>
            </a:pPr>
            <a:r>
              <a:rPr lang="en-CA" sz="3204" smtClean="0">
                <a:solidFill>
                  <a:srgbClr val="000000"/>
                </a:solidFill>
                <a:latin typeface="Times New Roman"/>
                <a:cs typeface="Times New Roman"/>
              </a:rPr>
              <a:t>If you want to travel from London to Manchester,</a:t>
            </a:r>
            <a:r>
              <a:rPr lang="en-CA" sz="3204" smtClean="0">
                <a:solidFill>
                  <a:srgbClr val="000000"/>
                </a:solidFill>
                <a:latin typeface="Times New Roman"/>
              </a:rPr>
              <a:t/>
            </a:r>
            <a:br>
              <a:rPr lang="en-CA" sz="3204" smtClean="0">
                <a:solidFill>
                  <a:srgbClr val="000000"/>
                </a:solidFill>
                <a:latin typeface="Times New Roman"/>
              </a:rPr>
            </a:br>
            <a:r>
              <a:rPr lang="en-CA" sz="3204" smtClean="0">
                <a:solidFill>
                  <a:srgbClr val="000000"/>
                </a:solidFill>
                <a:latin typeface="Times New Roman"/>
                <a:cs typeface="Times New Roman"/>
              </a:rPr>
              <a:t>	you can choose from the train, coach, car or</a:t>
            </a:r>
          </a:p>
          <a:p>
            <a:pPr>
              <a:lnSpc>
                <a:spcPts val="3800"/>
              </a:lnSpc>
            </a:pPr>
            <a:endParaRPr lang="en-CA" sz="3204">
              <a:solidFill>
                <a:srgbClr val="000000"/>
              </a:solidFill>
            </a:endParaRPr>
          </a:p>
        </p:txBody>
      </p:sp>
      <p:sp>
        <p:nvSpPr>
          <p:cNvPr id="4" name="TextBox 4"/>
          <p:cNvSpPr txBox="1"/>
          <p:nvPr/>
        </p:nvSpPr>
        <p:spPr>
          <a:xfrm>
            <a:off x="838200" y="1790700"/>
            <a:ext cx="8305800" cy="609600"/>
          </a:xfrm>
          <a:prstGeom prst="rect">
            <a:avLst/>
          </a:prstGeom>
          <a:noFill/>
        </p:spPr>
        <p:txBody>
          <a:bodyPr vert="horz" wrap="none" lIns="0" tIns="0" rIns="0" bIns="0" rtlCol="0">
            <a:spAutoFit/>
          </a:bodyPr>
          <a:lstStyle/>
          <a:p>
            <a:pPr>
              <a:lnSpc>
                <a:spcPts val="3680"/>
              </a:lnSpc>
            </a:pPr>
            <a:r>
              <a:rPr lang="en-CA" sz="3206" smtClean="0">
                <a:solidFill>
                  <a:srgbClr val="000000"/>
                </a:solidFill>
                <a:latin typeface="Times New Roman"/>
                <a:cs typeface="Times New Roman"/>
              </a:rPr>
              <a:t>aeroplane, so what business should Ryanair be in?</a:t>
            </a:r>
          </a:p>
          <a:p>
            <a:pPr>
              <a:lnSpc>
                <a:spcPts val="3680"/>
              </a:lnSpc>
            </a:pPr>
            <a:endParaRPr lang="en-CA" sz="3206">
              <a:solidFill>
                <a:srgbClr val="00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a:xfrm>
            <a:off x="1371600" y="457200"/>
            <a:ext cx="6629400" cy="1595967"/>
          </a:xfrm>
        </p:spPr>
        <p:txBody>
          <a:bodyPr>
            <a:normAutofit/>
          </a:bodyPr>
          <a:lstStyle/>
          <a:p>
            <a:r>
              <a:rPr lang="en-US" sz="3600" dirty="0" smtClean="0">
                <a:latin typeface="Times New Roman" pitchFamily="18" charset="0"/>
                <a:cs typeface="Times New Roman" pitchFamily="18" charset="0"/>
              </a:rPr>
              <a:t>Levels </a:t>
            </a:r>
            <a:r>
              <a:rPr lang="en-US" sz="3600" dirty="0">
                <a:latin typeface="Times New Roman" pitchFamily="18" charset="0"/>
                <a:cs typeface="Times New Roman" pitchFamily="18" charset="0"/>
              </a:rPr>
              <a:t>of Strategy</a:t>
            </a:r>
          </a:p>
        </p:txBody>
      </p:sp>
      <p:sp>
        <p:nvSpPr>
          <p:cNvPr id="32771" name="Rectangle 3"/>
          <p:cNvSpPr>
            <a:spLocks noGrp="1" noChangeArrowheads="1"/>
          </p:cNvSpPr>
          <p:nvPr>
            <p:ph type="body" idx="1"/>
          </p:nvPr>
        </p:nvSpPr>
        <p:spPr>
          <a:xfrm>
            <a:off x="1752600" y="2057400"/>
            <a:ext cx="6629400" cy="3048000"/>
          </a:xfrm>
        </p:spPr>
        <p:txBody>
          <a:bodyPr/>
          <a:lstStyle/>
          <a:p>
            <a:r>
              <a:rPr lang="en-US" dirty="0" smtClean="0">
                <a:latin typeface="Times New Roman" pitchFamily="18" charset="0"/>
                <a:cs typeface="Times New Roman" pitchFamily="18" charset="0"/>
              </a:rPr>
              <a:t>Corporate strategy </a:t>
            </a:r>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Business strategy </a:t>
            </a:r>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Functional strategy </a:t>
            </a:r>
            <a:endParaRPr lang="en-US" dirty="0">
              <a:latin typeface="Times New Roman" pitchFamily="18" charset="0"/>
              <a:cs typeface="Times New Roman" pitchFamily="18" charset="0"/>
            </a:endParaRPr>
          </a:p>
          <a:p>
            <a:pPr>
              <a:buFont typeface="Wingdings" pitchFamily="2" charset="2"/>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a:xfrm>
            <a:off x="685800" y="304800"/>
            <a:ext cx="7772400" cy="1143000"/>
          </a:xfrm>
        </p:spPr>
        <p:txBody>
          <a:bodyPr/>
          <a:lstStyle/>
          <a:p>
            <a:r>
              <a:rPr lang="en-US"/>
              <a:t>Corporate Level Strategy</a:t>
            </a:r>
          </a:p>
        </p:txBody>
      </p:sp>
      <p:sp>
        <p:nvSpPr>
          <p:cNvPr id="15363" name="Rectangle 3"/>
          <p:cNvSpPr>
            <a:spLocks noGrp="1" noChangeArrowheads="1"/>
          </p:cNvSpPr>
          <p:nvPr>
            <p:ph type="body" idx="1"/>
          </p:nvPr>
        </p:nvSpPr>
        <p:spPr>
          <a:xfrm>
            <a:off x="685800" y="1676400"/>
            <a:ext cx="7772400" cy="4114800"/>
          </a:xfrm>
        </p:spPr>
        <p:txBody>
          <a:bodyPr>
            <a:normAutofit fontScale="92500"/>
          </a:bodyPr>
          <a:lstStyle/>
          <a:p>
            <a:r>
              <a:rPr lang="en-US"/>
              <a:t>What businesses are we in?  What businesses should we be in?</a:t>
            </a:r>
          </a:p>
          <a:p>
            <a:r>
              <a:rPr lang="en-US"/>
              <a:t>Four areas of focus</a:t>
            </a:r>
          </a:p>
          <a:p>
            <a:pPr lvl="1"/>
            <a:r>
              <a:rPr lang="en-US"/>
              <a:t>Diversification management (acquisitions and divestitures)</a:t>
            </a:r>
          </a:p>
          <a:p>
            <a:pPr lvl="1"/>
            <a:r>
              <a:rPr lang="en-US"/>
              <a:t>Synergy between units</a:t>
            </a:r>
          </a:p>
          <a:p>
            <a:pPr lvl="1"/>
            <a:r>
              <a:rPr lang="en-US"/>
              <a:t>Investment priorities</a:t>
            </a:r>
          </a:p>
          <a:p>
            <a:pPr lvl="1"/>
            <a:r>
              <a:rPr lang="en-US"/>
              <a:t>Business level strategy approval (but not crafting)</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a:xfrm>
            <a:off x="685800" y="228600"/>
            <a:ext cx="7772400" cy="1143000"/>
          </a:xfrm>
          <a:noFill/>
          <a:ln/>
        </p:spPr>
        <p:txBody>
          <a:bodyPr lIns="92075" tIns="46038" rIns="92075" bIns="46038"/>
          <a:lstStyle/>
          <a:p>
            <a:r>
              <a:rPr lang="en-US"/>
              <a:t>Corporate-Level Strategies</a:t>
            </a:r>
            <a:endParaRPr lang="en-US" sz="2000">
              <a:solidFill>
                <a:schemeClr val="tx1"/>
              </a:solidFill>
            </a:endParaRPr>
          </a:p>
        </p:txBody>
      </p:sp>
      <p:sp>
        <p:nvSpPr>
          <p:cNvPr id="16387" name="Rectangle 3"/>
          <p:cNvSpPr>
            <a:spLocks noChangeArrowheads="1"/>
          </p:cNvSpPr>
          <p:nvPr/>
        </p:nvSpPr>
        <p:spPr bwMode="auto">
          <a:xfrm>
            <a:off x="1536700" y="1536700"/>
            <a:ext cx="6985000" cy="4470400"/>
          </a:xfrm>
          <a:prstGeom prst="rect">
            <a:avLst/>
          </a:prstGeom>
          <a:noFill/>
          <a:ln w="25400">
            <a:solidFill>
              <a:schemeClr val="tx1"/>
            </a:solidFill>
            <a:miter lim="800000"/>
            <a:headEnd/>
            <a:tailEnd/>
          </a:ln>
          <a:effectLst/>
        </p:spPr>
        <p:txBody>
          <a:bodyPr wrap="none" anchor="ctr"/>
          <a:lstStyle/>
          <a:p>
            <a:endParaRPr lang="en-US"/>
          </a:p>
        </p:txBody>
      </p:sp>
      <p:sp>
        <p:nvSpPr>
          <p:cNvPr id="16388" name="Line 4"/>
          <p:cNvSpPr>
            <a:spLocks noChangeShapeType="1"/>
          </p:cNvSpPr>
          <p:nvPr/>
        </p:nvSpPr>
        <p:spPr bwMode="auto">
          <a:xfrm>
            <a:off x="914400" y="2133600"/>
            <a:ext cx="0" cy="1219200"/>
          </a:xfrm>
          <a:prstGeom prst="line">
            <a:avLst/>
          </a:prstGeom>
          <a:noFill/>
          <a:ln w="25400">
            <a:solidFill>
              <a:srgbClr val="FC0128"/>
            </a:solidFill>
            <a:round/>
            <a:headEnd type="stealth" w="med" len="lg"/>
            <a:tailEnd type="none" w="sm" len="sm"/>
          </a:ln>
          <a:effectLst/>
        </p:spPr>
        <p:txBody>
          <a:bodyPr wrap="none" anchor="ctr"/>
          <a:lstStyle/>
          <a:p>
            <a:endParaRPr lang="en-US"/>
          </a:p>
        </p:txBody>
      </p:sp>
      <p:sp>
        <p:nvSpPr>
          <p:cNvPr id="16389" name="Line 5"/>
          <p:cNvSpPr>
            <a:spLocks noChangeShapeType="1"/>
          </p:cNvSpPr>
          <p:nvPr/>
        </p:nvSpPr>
        <p:spPr bwMode="auto">
          <a:xfrm flipV="1">
            <a:off x="914400" y="4267200"/>
            <a:ext cx="0" cy="1143000"/>
          </a:xfrm>
          <a:prstGeom prst="line">
            <a:avLst/>
          </a:prstGeom>
          <a:noFill/>
          <a:ln w="25400">
            <a:solidFill>
              <a:srgbClr val="FC0128"/>
            </a:solidFill>
            <a:round/>
            <a:headEnd type="stealth" w="med" len="lg"/>
            <a:tailEnd type="none" w="sm" len="sm"/>
          </a:ln>
          <a:effectLst/>
        </p:spPr>
        <p:txBody>
          <a:bodyPr wrap="none" anchor="ctr"/>
          <a:lstStyle/>
          <a:p>
            <a:endParaRPr lang="en-US"/>
          </a:p>
        </p:txBody>
      </p:sp>
      <p:sp>
        <p:nvSpPr>
          <p:cNvPr id="16390" name="Rectangle 6"/>
          <p:cNvSpPr>
            <a:spLocks noChangeArrowheads="1"/>
          </p:cNvSpPr>
          <p:nvPr/>
        </p:nvSpPr>
        <p:spPr bwMode="auto">
          <a:xfrm>
            <a:off x="434975" y="3382963"/>
            <a:ext cx="960438" cy="701675"/>
          </a:xfrm>
          <a:prstGeom prst="rect">
            <a:avLst/>
          </a:prstGeom>
          <a:noFill/>
          <a:ln w="9525">
            <a:noFill/>
            <a:miter lim="800000"/>
            <a:headEnd/>
            <a:tailEnd/>
          </a:ln>
          <a:effectLst/>
        </p:spPr>
        <p:txBody>
          <a:bodyPr wrap="none" lIns="92075" tIns="46038" rIns="92075" bIns="46038">
            <a:spAutoFit/>
          </a:bodyPr>
          <a:lstStyle/>
          <a:p>
            <a:pPr algn="ctr"/>
            <a:r>
              <a:rPr lang="en-US" sz="2000" b="1">
                <a:latin typeface="Arial" charset="0"/>
              </a:rPr>
              <a:t>Firm</a:t>
            </a:r>
          </a:p>
          <a:p>
            <a:pPr algn="ctr"/>
            <a:r>
              <a:rPr lang="en-US" sz="2000" b="1">
                <a:latin typeface="Arial" charset="0"/>
              </a:rPr>
              <a:t>Status</a:t>
            </a:r>
          </a:p>
        </p:txBody>
      </p:sp>
      <p:sp>
        <p:nvSpPr>
          <p:cNvPr id="16391" name="Rectangle 7"/>
          <p:cNvSpPr>
            <a:spLocks noChangeArrowheads="1"/>
          </p:cNvSpPr>
          <p:nvPr/>
        </p:nvSpPr>
        <p:spPr bwMode="auto">
          <a:xfrm>
            <a:off x="301625" y="1423988"/>
            <a:ext cx="1225550" cy="641350"/>
          </a:xfrm>
          <a:prstGeom prst="rect">
            <a:avLst/>
          </a:prstGeom>
          <a:noFill/>
          <a:ln w="9525">
            <a:noFill/>
            <a:miter lim="800000"/>
            <a:headEnd/>
            <a:tailEnd/>
          </a:ln>
          <a:effectLst/>
        </p:spPr>
        <p:txBody>
          <a:bodyPr wrap="none" lIns="92075" tIns="46038" rIns="92075" bIns="46038">
            <a:spAutoFit/>
          </a:bodyPr>
          <a:lstStyle/>
          <a:p>
            <a:pPr algn="ctr"/>
            <a:r>
              <a:rPr lang="en-US" b="1">
                <a:latin typeface="Arial" charset="0"/>
              </a:rPr>
              <a:t>Valuable</a:t>
            </a:r>
          </a:p>
          <a:p>
            <a:pPr algn="ctr"/>
            <a:r>
              <a:rPr lang="en-US" b="1">
                <a:latin typeface="Arial" charset="0"/>
              </a:rPr>
              <a:t>strengths</a:t>
            </a:r>
          </a:p>
        </p:txBody>
      </p:sp>
      <p:sp>
        <p:nvSpPr>
          <p:cNvPr id="16392" name="Rectangle 8"/>
          <p:cNvSpPr>
            <a:spLocks noChangeArrowheads="1"/>
          </p:cNvSpPr>
          <p:nvPr/>
        </p:nvSpPr>
        <p:spPr bwMode="auto">
          <a:xfrm>
            <a:off x="79375" y="5462588"/>
            <a:ext cx="1519238" cy="641350"/>
          </a:xfrm>
          <a:prstGeom prst="rect">
            <a:avLst/>
          </a:prstGeom>
          <a:noFill/>
          <a:ln w="9525">
            <a:noFill/>
            <a:miter lim="800000"/>
            <a:headEnd/>
            <a:tailEnd/>
          </a:ln>
          <a:effectLst/>
        </p:spPr>
        <p:txBody>
          <a:bodyPr wrap="none" lIns="92075" tIns="46038" rIns="92075" bIns="46038">
            <a:spAutoFit/>
          </a:bodyPr>
          <a:lstStyle/>
          <a:p>
            <a:pPr algn="ctr"/>
            <a:r>
              <a:rPr lang="en-US" b="1">
                <a:latin typeface="Arial" charset="0"/>
              </a:rPr>
              <a:t>Critical</a:t>
            </a:r>
          </a:p>
          <a:p>
            <a:pPr algn="ctr"/>
            <a:r>
              <a:rPr lang="en-US" b="1">
                <a:latin typeface="Arial" charset="0"/>
              </a:rPr>
              <a:t>weaknesses</a:t>
            </a:r>
          </a:p>
        </p:txBody>
      </p:sp>
      <p:sp>
        <p:nvSpPr>
          <p:cNvPr id="16393" name="Rectangle 9"/>
          <p:cNvSpPr>
            <a:spLocks noChangeArrowheads="1"/>
          </p:cNvSpPr>
          <p:nvPr/>
        </p:nvSpPr>
        <p:spPr bwMode="auto">
          <a:xfrm>
            <a:off x="3479800" y="6202363"/>
            <a:ext cx="2795588" cy="396875"/>
          </a:xfrm>
          <a:prstGeom prst="rect">
            <a:avLst/>
          </a:prstGeom>
          <a:noFill/>
          <a:ln w="9525">
            <a:noFill/>
            <a:miter lim="800000"/>
            <a:headEnd/>
            <a:tailEnd/>
          </a:ln>
          <a:effectLst/>
        </p:spPr>
        <p:txBody>
          <a:bodyPr wrap="none" lIns="92075" tIns="46038" rIns="92075" bIns="46038">
            <a:spAutoFit/>
          </a:bodyPr>
          <a:lstStyle/>
          <a:p>
            <a:pPr algn="ctr"/>
            <a:r>
              <a:rPr lang="en-US" sz="2000" b="1">
                <a:latin typeface="Arial" charset="0"/>
              </a:rPr>
              <a:t>Environmental Status</a:t>
            </a:r>
          </a:p>
        </p:txBody>
      </p:sp>
      <p:sp>
        <p:nvSpPr>
          <p:cNvPr id="16394" name="Rectangle 10"/>
          <p:cNvSpPr>
            <a:spLocks noChangeArrowheads="1"/>
          </p:cNvSpPr>
          <p:nvPr/>
        </p:nvSpPr>
        <p:spPr bwMode="auto">
          <a:xfrm>
            <a:off x="955675" y="5995988"/>
            <a:ext cx="1763303" cy="646973"/>
          </a:xfrm>
          <a:prstGeom prst="rect">
            <a:avLst/>
          </a:prstGeom>
          <a:noFill/>
          <a:ln w="9525">
            <a:noFill/>
            <a:miter lim="800000"/>
            <a:headEnd/>
            <a:tailEnd/>
          </a:ln>
          <a:effectLst/>
        </p:spPr>
        <p:txBody>
          <a:bodyPr wrap="none" lIns="92075" tIns="46038" rIns="92075" bIns="46038">
            <a:spAutoFit/>
          </a:bodyPr>
          <a:lstStyle/>
          <a:p>
            <a:pPr algn="ctr"/>
            <a:r>
              <a:rPr lang="en-US" b="1" dirty="0" smtClean="0">
                <a:latin typeface="Arial" charset="0"/>
              </a:rPr>
              <a:t>environmental</a:t>
            </a:r>
            <a:endParaRPr lang="en-US" b="1" dirty="0">
              <a:latin typeface="Arial" charset="0"/>
            </a:endParaRPr>
          </a:p>
          <a:p>
            <a:pPr algn="ctr"/>
            <a:r>
              <a:rPr lang="en-US" b="1" dirty="0">
                <a:latin typeface="Arial" charset="0"/>
              </a:rPr>
              <a:t>opportunities</a:t>
            </a:r>
          </a:p>
        </p:txBody>
      </p:sp>
      <p:sp>
        <p:nvSpPr>
          <p:cNvPr id="16395" name="Rectangle 11"/>
          <p:cNvSpPr>
            <a:spLocks noChangeArrowheads="1"/>
          </p:cNvSpPr>
          <p:nvPr/>
        </p:nvSpPr>
        <p:spPr bwMode="auto">
          <a:xfrm>
            <a:off x="6899275" y="5995988"/>
            <a:ext cx="1746250" cy="915987"/>
          </a:xfrm>
          <a:prstGeom prst="rect">
            <a:avLst/>
          </a:prstGeom>
          <a:noFill/>
          <a:ln w="9525">
            <a:noFill/>
            <a:miter lim="800000"/>
            <a:headEnd/>
            <a:tailEnd/>
          </a:ln>
          <a:effectLst/>
        </p:spPr>
        <p:txBody>
          <a:bodyPr wrap="none" lIns="92075" tIns="46038" rIns="92075" bIns="46038">
            <a:spAutoFit/>
          </a:bodyPr>
          <a:lstStyle/>
          <a:p>
            <a:pPr algn="ctr"/>
            <a:r>
              <a:rPr lang="en-US" b="1">
                <a:latin typeface="Arial" charset="0"/>
              </a:rPr>
              <a:t>Critical</a:t>
            </a:r>
          </a:p>
          <a:p>
            <a:pPr algn="ctr"/>
            <a:r>
              <a:rPr lang="en-US" b="1">
                <a:latin typeface="Arial" charset="0"/>
              </a:rPr>
              <a:t>environmental</a:t>
            </a:r>
          </a:p>
          <a:p>
            <a:pPr algn="ctr"/>
            <a:r>
              <a:rPr lang="en-US" b="1">
                <a:latin typeface="Arial" charset="0"/>
              </a:rPr>
              <a:t>threats</a:t>
            </a:r>
          </a:p>
        </p:txBody>
      </p:sp>
      <p:sp>
        <p:nvSpPr>
          <p:cNvPr id="16396" name="Line 12"/>
          <p:cNvSpPr>
            <a:spLocks noChangeShapeType="1"/>
          </p:cNvSpPr>
          <p:nvPr/>
        </p:nvSpPr>
        <p:spPr bwMode="auto">
          <a:xfrm>
            <a:off x="6248400" y="6400800"/>
            <a:ext cx="609600" cy="0"/>
          </a:xfrm>
          <a:prstGeom prst="line">
            <a:avLst/>
          </a:prstGeom>
          <a:noFill/>
          <a:ln w="25400">
            <a:solidFill>
              <a:srgbClr val="FC0128"/>
            </a:solidFill>
            <a:round/>
            <a:headEnd type="none" w="sm" len="sm"/>
            <a:tailEnd type="stealth" w="med" len="lg"/>
          </a:ln>
          <a:effectLst/>
        </p:spPr>
        <p:txBody>
          <a:bodyPr wrap="none" anchor="ctr"/>
          <a:lstStyle/>
          <a:p>
            <a:endParaRPr lang="en-US"/>
          </a:p>
        </p:txBody>
      </p:sp>
      <p:sp>
        <p:nvSpPr>
          <p:cNvPr id="16397" name="Line 13"/>
          <p:cNvSpPr>
            <a:spLocks noChangeShapeType="1"/>
          </p:cNvSpPr>
          <p:nvPr/>
        </p:nvSpPr>
        <p:spPr bwMode="auto">
          <a:xfrm flipH="1">
            <a:off x="2819400" y="6400800"/>
            <a:ext cx="609600" cy="0"/>
          </a:xfrm>
          <a:prstGeom prst="line">
            <a:avLst/>
          </a:prstGeom>
          <a:noFill/>
          <a:ln w="25400">
            <a:solidFill>
              <a:srgbClr val="FC0128"/>
            </a:solidFill>
            <a:round/>
            <a:headEnd type="none" w="sm" len="sm"/>
            <a:tailEnd type="stealth" w="med" len="lg"/>
          </a:ln>
          <a:effectLst/>
        </p:spPr>
        <p:txBody>
          <a:bodyPr wrap="none" anchor="ctr"/>
          <a:lstStyle/>
          <a:p>
            <a:endParaRPr lang="en-US"/>
          </a:p>
        </p:txBody>
      </p:sp>
      <p:sp>
        <p:nvSpPr>
          <p:cNvPr id="16398" name="Line 14"/>
          <p:cNvSpPr>
            <a:spLocks noChangeShapeType="1"/>
          </p:cNvSpPr>
          <p:nvPr/>
        </p:nvSpPr>
        <p:spPr bwMode="auto">
          <a:xfrm flipV="1">
            <a:off x="1524000" y="1524000"/>
            <a:ext cx="5257800" cy="3352800"/>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16399" name="Line 15"/>
          <p:cNvSpPr>
            <a:spLocks noChangeShapeType="1"/>
          </p:cNvSpPr>
          <p:nvPr/>
        </p:nvSpPr>
        <p:spPr bwMode="auto">
          <a:xfrm flipV="1">
            <a:off x="3200400" y="2667000"/>
            <a:ext cx="5334000" cy="3352800"/>
          </a:xfrm>
          <a:prstGeom prst="line">
            <a:avLst/>
          </a:prstGeom>
          <a:noFill/>
          <a:ln w="25400">
            <a:solidFill>
              <a:schemeClr val="tx2"/>
            </a:solidFill>
            <a:round/>
            <a:headEnd type="none" w="sm" len="sm"/>
            <a:tailEnd type="none" w="sm" len="sm"/>
          </a:ln>
          <a:effectLst/>
        </p:spPr>
        <p:txBody>
          <a:bodyPr wrap="none" anchor="ctr"/>
          <a:lstStyle/>
          <a:p>
            <a:endParaRPr lang="en-US"/>
          </a:p>
        </p:txBody>
      </p:sp>
      <p:grpSp>
        <p:nvGrpSpPr>
          <p:cNvPr id="2" name="Group 16"/>
          <p:cNvGrpSpPr>
            <a:grpSpLocks/>
          </p:cNvGrpSpPr>
          <p:nvPr/>
        </p:nvGrpSpPr>
        <p:grpSpPr bwMode="auto">
          <a:xfrm>
            <a:off x="1676400" y="1973263"/>
            <a:ext cx="2286000" cy="1016000"/>
            <a:chOff x="1056" y="1243"/>
            <a:chExt cx="1440" cy="640"/>
          </a:xfrm>
        </p:grpSpPr>
        <p:sp>
          <p:nvSpPr>
            <p:cNvPr id="16401" name="AutoShape 17"/>
            <p:cNvSpPr>
              <a:spLocks noChangeArrowheads="1"/>
            </p:cNvSpPr>
            <p:nvPr/>
          </p:nvSpPr>
          <p:spPr bwMode="auto">
            <a:xfrm>
              <a:off x="1056" y="1296"/>
              <a:ext cx="1440" cy="528"/>
            </a:xfrm>
            <a:prstGeom prst="octagon">
              <a:avLst>
                <a:gd name="adj" fmla="val 35745"/>
              </a:avLst>
            </a:prstGeom>
            <a:solidFill>
              <a:srgbClr val="00FFFF"/>
            </a:solidFill>
            <a:ln w="9525">
              <a:solidFill>
                <a:schemeClr val="tx1"/>
              </a:solidFill>
              <a:miter lim="800000"/>
              <a:headEnd/>
              <a:tailEnd/>
            </a:ln>
            <a:effectLst/>
          </p:spPr>
          <p:txBody>
            <a:bodyPr wrap="none" anchor="ctr"/>
            <a:lstStyle/>
            <a:p>
              <a:endParaRPr lang="en-US"/>
            </a:p>
          </p:txBody>
        </p:sp>
        <p:sp>
          <p:nvSpPr>
            <p:cNvPr id="16402" name="Rectangle 18"/>
            <p:cNvSpPr>
              <a:spLocks noChangeArrowheads="1"/>
            </p:cNvSpPr>
            <p:nvPr/>
          </p:nvSpPr>
          <p:spPr bwMode="auto">
            <a:xfrm>
              <a:off x="1285" y="1243"/>
              <a:ext cx="887" cy="640"/>
            </a:xfrm>
            <a:prstGeom prst="rect">
              <a:avLst/>
            </a:prstGeom>
            <a:solidFill>
              <a:srgbClr val="00FFFF"/>
            </a:solidFill>
            <a:ln w="9525">
              <a:solidFill>
                <a:schemeClr val="tx1"/>
              </a:solidFill>
              <a:miter lim="800000"/>
              <a:headEnd/>
              <a:tailEnd/>
            </a:ln>
            <a:effectLst/>
          </p:spPr>
          <p:txBody>
            <a:bodyPr wrap="none" lIns="92075" tIns="46038" rIns="92075" bIns="46038">
              <a:spAutoFit/>
            </a:bodyPr>
            <a:lstStyle/>
            <a:p>
              <a:pPr algn="ctr"/>
              <a:r>
                <a:rPr lang="en-US" sz="2000" b="1">
                  <a:solidFill>
                    <a:schemeClr val="bg1"/>
                  </a:solidFill>
                  <a:latin typeface="Arial" charset="0"/>
                </a:rPr>
                <a:t>Corporate</a:t>
              </a:r>
            </a:p>
            <a:p>
              <a:pPr algn="ctr"/>
              <a:r>
                <a:rPr lang="en-US" sz="2000" b="1">
                  <a:solidFill>
                    <a:schemeClr val="bg1"/>
                  </a:solidFill>
                  <a:latin typeface="Arial" charset="0"/>
                </a:rPr>
                <a:t>growth</a:t>
              </a:r>
            </a:p>
            <a:p>
              <a:pPr algn="ctr"/>
              <a:r>
                <a:rPr lang="en-US" sz="2000" b="1">
                  <a:solidFill>
                    <a:schemeClr val="bg1"/>
                  </a:solidFill>
                  <a:latin typeface="Arial" charset="0"/>
                </a:rPr>
                <a:t>strategies</a:t>
              </a:r>
            </a:p>
          </p:txBody>
        </p:sp>
      </p:grpSp>
      <p:grpSp>
        <p:nvGrpSpPr>
          <p:cNvPr id="3" name="Group 19"/>
          <p:cNvGrpSpPr>
            <a:grpSpLocks/>
          </p:cNvGrpSpPr>
          <p:nvPr/>
        </p:nvGrpSpPr>
        <p:grpSpPr bwMode="auto">
          <a:xfrm>
            <a:off x="1660525" y="1630363"/>
            <a:ext cx="3902075" cy="1006475"/>
            <a:chOff x="1046" y="1027"/>
            <a:chExt cx="2458" cy="634"/>
          </a:xfrm>
        </p:grpSpPr>
        <p:sp>
          <p:nvSpPr>
            <p:cNvPr id="16404" name="Rectangle 20"/>
            <p:cNvSpPr>
              <a:spLocks noChangeArrowheads="1"/>
            </p:cNvSpPr>
            <p:nvPr/>
          </p:nvSpPr>
          <p:spPr bwMode="auto">
            <a:xfrm>
              <a:off x="1046" y="1027"/>
              <a:ext cx="2035" cy="214"/>
            </a:xfrm>
            <a:prstGeom prst="rect">
              <a:avLst/>
            </a:prstGeom>
            <a:noFill/>
            <a:ln w="9525">
              <a:noFill/>
              <a:miter lim="800000"/>
              <a:headEnd/>
              <a:tailEnd/>
            </a:ln>
            <a:effectLst/>
          </p:spPr>
          <p:txBody>
            <a:bodyPr wrap="none" lIns="92075" tIns="46038" rIns="92075" bIns="46038">
              <a:spAutoFit/>
            </a:bodyPr>
            <a:lstStyle/>
            <a:p>
              <a:r>
                <a:rPr lang="en-US" sz="1600" b="1" dirty="0" smtClean="0">
                  <a:latin typeface="Times New Roman" charset="0"/>
                </a:rPr>
                <a:t>Concentric/Related </a:t>
              </a:r>
              <a:r>
                <a:rPr lang="en-US" sz="1600" b="1" dirty="0">
                  <a:latin typeface="Times New Roman" charset="0"/>
                </a:rPr>
                <a:t>Diversification</a:t>
              </a:r>
            </a:p>
          </p:txBody>
        </p:sp>
        <p:sp>
          <p:nvSpPr>
            <p:cNvPr id="16405" name="Rectangle 21"/>
            <p:cNvSpPr>
              <a:spLocks noChangeArrowheads="1"/>
            </p:cNvSpPr>
            <p:nvPr/>
          </p:nvSpPr>
          <p:spPr bwMode="auto">
            <a:xfrm>
              <a:off x="2486" y="1219"/>
              <a:ext cx="1018" cy="442"/>
            </a:xfrm>
            <a:prstGeom prst="rect">
              <a:avLst/>
            </a:prstGeom>
            <a:noFill/>
            <a:ln w="9525">
              <a:noFill/>
              <a:miter lim="800000"/>
              <a:headEnd/>
              <a:tailEnd/>
            </a:ln>
            <a:effectLst/>
          </p:spPr>
          <p:txBody>
            <a:bodyPr lIns="92075" tIns="46038" rIns="92075" bIns="46038">
              <a:spAutoFit/>
            </a:bodyPr>
            <a:lstStyle/>
            <a:p>
              <a:r>
                <a:rPr lang="en-US" sz="2000">
                  <a:latin typeface="Times New Roman" charset="0"/>
                </a:rPr>
                <a:t>(Economies of Scope)</a:t>
              </a:r>
            </a:p>
          </p:txBody>
        </p:sp>
      </p:grpSp>
      <p:sp>
        <p:nvSpPr>
          <p:cNvPr id="16406" name="Rectangle 22"/>
          <p:cNvSpPr>
            <a:spLocks noChangeArrowheads="1"/>
          </p:cNvSpPr>
          <p:nvPr/>
        </p:nvSpPr>
        <p:spPr bwMode="auto">
          <a:xfrm>
            <a:off x="1584325" y="3001963"/>
            <a:ext cx="2362313" cy="923972"/>
          </a:xfrm>
          <a:prstGeom prst="rect">
            <a:avLst/>
          </a:prstGeom>
          <a:noFill/>
          <a:ln w="9525">
            <a:noFill/>
            <a:miter lim="800000"/>
            <a:headEnd/>
            <a:tailEnd/>
          </a:ln>
          <a:effectLst/>
        </p:spPr>
        <p:txBody>
          <a:bodyPr wrap="none" lIns="92075" tIns="46038" rIns="92075" bIns="46038">
            <a:spAutoFit/>
          </a:bodyPr>
          <a:lstStyle/>
          <a:p>
            <a:r>
              <a:rPr lang="en-US" sz="1600" b="1" dirty="0" smtClean="0">
                <a:latin typeface="Times New Roman" charset="0"/>
              </a:rPr>
              <a:t>Conglomerate/Unrelated</a:t>
            </a:r>
            <a:endParaRPr lang="en-US" sz="1600" b="1" dirty="0">
              <a:latin typeface="Times New Roman" charset="0"/>
            </a:endParaRPr>
          </a:p>
          <a:p>
            <a:r>
              <a:rPr lang="en-US" sz="1600" b="1" dirty="0">
                <a:latin typeface="Times New Roman" charset="0"/>
              </a:rPr>
              <a:t>Diversification</a:t>
            </a:r>
            <a:endParaRPr lang="en-US" sz="1600" dirty="0">
              <a:latin typeface="Times New Roman" charset="0"/>
            </a:endParaRPr>
          </a:p>
          <a:p>
            <a:r>
              <a:rPr lang="en-US" sz="2000" dirty="0">
                <a:latin typeface="Times New Roman" charset="0"/>
              </a:rPr>
              <a:t>(Risk Mgt.)</a:t>
            </a:r>
          </a:p>
        </p:txBody>
      </p:sp>
      <p:grpSp>
        <p:nvGrpSpPr>
          <p:cNvPr id="4" name="Group 23"/>
          <p:cNvGrpSpPr>
            <a:grpSpLocks/>
          </p:cNvGrpSpPr>
          <p:nvPr/>
        </p:nvGrpSpPr>
        <p:grpSpPr bwMode="auto">
          <a:xfrm>
            <a:off x="5715000" y="4335463"/>
            <a:ext cx="2514600" cy="1016000"/>
            <a:chOff x="3600" y="2731"/>
            <a:chExt cx="1584" cy="640"/>
          </a:xfrm>
        </p:grpSpPr>
        <p:sp>
          <p:nvSpPr>
            <p:cNvPr id="16408" name="AutoShape 24"/>
            <p:cNvSpPr>
              <a:spLocks noChangeArrowheads="1"/>
            </p:cNvSpPr>
            <p:nvPr/>
          </p:nvSpPr>
          <p:spPr bwMode="auto">
            <a:xfrm>
              <a:off x="3600" y="2784"/>
              <a:ext cx="1584" cy="528"/>
            </a:xfrm>
            <a:prstGeom prst="octagon">
              <a:avLst>
                <a:gd name="adj" fmla="val 29282"/>
              </a:avLst>
            </a:prstGeom>
            <a:solidFill>
              <a:srgbClr val="00FFFF"/>
            </a:solidFill>
            <a:ln w="9525">
              <a:solidFill>
                <a:schemeClr val="tx1"/>
              </a:solidFill>
              <a:miter lim="800000"/>
              <a:headEnd/>
              <a:tailEnd/>
            </a:ln>
            <a:effectLst/>
          </p:spPr>
          <p:txBody>
            <a:bodyPr wrap="none" anchor="ctr"/>
            <a:lstStyle/>
            <a:p>
              <a:endParaRPr lang="en-US"/>
            </a:p>
          </p:txBody>
        </p:sp>
        <p:sp>
          <p:nvSpPr>
            <p:cNvPr id="16409" name="Rectangle 25"/>
            <p:cNvSpPr>
              <a:spLocks noChangeArrowheads="1"/>
            </p:cNvSpPr>
            <p:nvPr/>
          </p:nvSpPr>
          <p:spPr bwMode="auto">
            <a:xfrm>
              <a:off x="3844" y="2731"/>
              <a:ext cx="1144" cy="640"/>
            </a:xfrm>
            <a:prstGeom prst="rect">
              <a:avLst/>
            </a:prstGeom>
            <a:solidFill>
              <a:srgbClr val="00FFFF"/>
            </a:solidFill>
            <a:ln w="9525">
              <a:solidFill>
                <a:schemeClr val="tx1"/>
              </a:solidFill>
              <a:miter lim="800000"/>
              <a:headEnd/>
              <a:tailEnd/>
            </a:ln>
            <a:effectLst/>
          </p:spPr>
          <p:txBody>
            <a:bodyPr wrap="none" lIns="92075" tIns="46038" rIns="92075" bIns="46038">
              <a:spAutoFit/>
            </a:bodyPr>
            <a:lstStyle/>
            <a:p>
              <a:pPr algn="ctr"/>
              <a:r>
                <a:rPr lang="en-US" sz="2000" b="1" dirty="0">
                  <a:solidFill>
                    <a:schemeClr val="bg1"/>
                  </a:solidFill>
                  <a:latin typeface="Arial" charset="0"/>
                </a:rPr>
                <a:t>Corporate</a:t>
              </a:r>
            </a:p>
            <a:p>
              <a:pPr algn="ctr"/>
              <a:r>
                <a:rPr lang="en-US" sz="2000" b="1" dirty="0">
                  <a:solidFill>
                    <a:schemeClr val="bg1"/>
                  </a:solidFill>
                  <a:latin typeface="Arial" charset="0"/>
                </a:rPr>
                <a:t>retrenchment</a:t>
              </a:r>
            </a:p>
            <a:p>
              <a:pPr algn="ctr"/>
              <a:r>
                <a:rPr lang="en-US" sz="2000" b="1" dirty="0">
                  <a:solidFill>
                    <a:schemeClr val="bg1"/>
                  </a:solidFill>
                  <a:latin typeface="Arial" charset="0"/>
                </a:rPr>
                <a:t>strategies</a:t>
              </a:r>
            </a:p>
          </p:txBody>
        </p:sp>
      </p:grpSp>
      <p:sp>
        <p:nvSpPr>
          <p:cNvPr id="16410" name="Rectangle 26"/>
          <p:cNvSpPr>
            <a:spLocks noChangeArrowheads="1"/>
          </p:cNvSpPr>
          <p:nvPr/>
        </p:nvSpPr>
        <p:spPr bwMode="auto">
          <a:xfrm>
            <a:off x="4572000" y="5410200"/>
            <a:ext cx="3976687" cy="369974"/>
          </a:xfrm>
          <a:prstGeom prst="rect">
            <a:avLst/>
          </a:prstGeom>
          <a:noFill/>
          <a:ln w="9525">
            <a:noFill/>
            <a:miter lim="800000"/>
            <a:headEnd/>
            <a:tailEnd/>
          </a:ln>
          <a:effectLst/>
        </p:spPr>
        <p:txBody>
          <a:bodyPr lIns="92075" tIns="46038" rIns="92075" bIns="46038">
            <a:spAutoFit/>
          </a:bodyPr>
          <a:lstStyle/>
          <a:p>
            <a:pPr algn="ctr"/>
            <a:r>
              <a:rPr lang="en-US" b="1" dirty="0" smtClean="0">
                <a:latin typeface="Times New Roman" charset="0"/>
              </a:rPr>
              <a:t>Turn around/Divestment/Liquidation </a:t>
            </a:r>
            <a:endParaRPr lang="en-US" b="1" dirty="0">
              <a:latin typeface="Times New Roman" charset="0"/>
            </a:endParaRPr>
          </a:p>
        </p:txBody>
      </p:sp>
      <p:grpSp>
        <p:nvGrpSpPr>
          <p:cNvPr id="5" name="Group 27"/>
          <p:cNvGrpSpPr>
            <a:grpSpLocks/>
          </p:cNvGrpSpPr>
          <p:nvPr/>
        </p:nvGrpSpPr>
        <p:grpSpPr bwMode="auto">
          <a:xfrm>
            <a:off x="3962400" y="3116263"/>
            <a:ext cx="2514600" cy="1016000"/>
            <a:chOff x="2496" y="1963"/>
            <a:chExt cx="1584" cy="640"/>
          </a:xfrm>
        </p:grpSpPr>
        <p:sp>
          <p:nvSpPr>
            <p:cNvPr id="16412" name="AutoShape 28"/>
            <p:cNvSpPr>
              <a:spLocks noChangeArrowheads="1"/>
            </p:cNvSpPr>
            <p:nvPr/>
          </p:nvSpPr>
          <p:spPr bwMode="auto">
            <a:xfrm>
              <a:off x="2496" y="2016"/>
              <a:ext cx="1584" cy="528"/>
            </a:xfrm>
            <a:prstGeom prst="octagon">
              <a:avLst>
                <a:gd name="adj" fmla="val 29282"/>
              </a:avLst>
            </a:prstGeom>
            <a:solidFill>
              <a:srgbClr val="00FFFF"/>
            </a:solidFill>
            <a:ln w="9525">
              <a:solidFill>
                <a:schemeClr val="tx1"/>
              </a:solidFill>
              <a:miter lim="800000"/>
              <a:headEnd/>
              <a:tailEnd/>
            </a:ln>
            <a:effectLst/>
          </p:spPr>
          <p:txBody>
            <a:bodyPr wrap="none" anchor="ctr"/>
            <a:lstStyle/>
            <a:p>
              <a:endParaRPr lang="en-US"/>
            </a:p>
          </p:txBody>
        </p:sp>
        <p:sp>
          <p:nvSpPr>
            <p:cNvPr id="16413" name="Rectangle 29"/>
            <p:cNvSpPr>
              <a:spLocks noChangeArrowheads="1"/>
            </p:cNvSpPr>
            <p:nvPr/>
          </p:nvSpPr>
          <p:spPr bwMode="auto">
            <a:xfrm>
              <a:off x="2869" y="1963"/>
              <a:ext cx="887" cy="640"/>
            </a:xfrm>
            <a:prstGeom prst="rect">
              <a:avLst/>
            </a:prstGeom>
            <a:solidFill>
              <a:srgbClr val="00FFFF"/>
            </a:solidFill>
            <a:ln w="9525">
              <a:solidFill>
                <a:schemeClr val="tx1"/>
              </a:solidFill>
              <a:miter lim="800000"/>
              <a:headEnd/>
              <a:tailEnd/>
            </a:ln>
            <a:effectLst/>
          </p:spPr>
          <p:txBody>
            <a:bodyPr wrap="none" lIns="92075" tIns="46038" rIns="92075" bIns="46038">
              <a:spAutoFit/>
            </a:bodyPr>
            <a:lstStyle/>
            <a:p>
              <a:pPr algn="ctr"/>
              <a:r>
                <a:rPr lang="en-US" sz="2000" b="1">
                  <a:solidFill>
                    <a:schemeClr val="bg1"/>
                  </a:solidFill>
                  <a:latin typeface="Arial" charset="0"/>
                </a:rPr>
                <a:t>Corporate</a:t>
              </a:r>
            </a:p>
            <a:p>
              <a:pPr algn="ctr"/>
              <a:r>
                <a:rPr lang="en-US" sz="2000" b="1">
                  <a:solidFill>
                    <a:schemeClr val="bg1"/>
                  </a:solidFill>
                  <a:latin typeface="Arial" charset="0"/>
                </a:rPr>
                <a:t>stability</a:t>
              </a:r>
            </a:p>
            <a:p>
              <a:pPr algn="ctr"/>
              <a:r>
                <a:rPr lang="en-US" sz="2000" b="1">
                  <a:solidFill>
                    <a:schemeClr val="bg1"/>
                  </a:solidFill>
                  <a:latin typeface="Arial" charset="0"/>
                </a:rPr>
                <a:t>strategies</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checkerboard(across)">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16406"/>
                                        </p:tgtEl>
                                        <p:attrNameLst>
                                          <p:attrName>style.visibility</p:attrName>
                                        </p:attrNameLst>
                                      </p:cBhvr>
                                      <p:to>
                                        <p:strVal val="visible"/>
                                      </p:to>
                                    </p:set>
                                    <p:animEffect transition="in" filter="checkerboard(across)">
                                      <p:cBhvr>
                                        <p:cTn id="16" dur="500"/>
                                        <p:tgtEl>
                                          <p:spTgt spid="16406"/>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checkerboard(across)">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16410"/>
                                        </p:tgtEl>
                                        <p:attrNameLst>
                                          <p:attrName>style.visibility</p:attrName>
                                        </p:attrNameLst>
                                      </p:cBhvr>
                                      <p:to>
                                        <p:strVal val="visible"/>
                                      </p:to>
                                    </p:set>
                                    <p:animEffect transition="in" filter="checkerboard(across)">
                                      <p:cBhvr>
                                        <p:cTn id="26" dur="500"/>
                                        <p:tgtEl>
                                          <p:spTgt spid="16410"/>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499"/>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06" grpId="0" autoUpdateAnimBg="0"/>
      <p:bldP spid="16410"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a:xfrm>
            <a:off x="685800" y="0"/>
            <a:ext cx="7772400" cy="1143000"/>
          </a:xfrm>
          <a:noFill/>
          <a:ln/>
        </p:spPr>
        <p:txBody>
          <a:bodyPr lIns="92075" tIns="46038" rIns="92075" bIns="46038"/>
          <a:lstStyle/>
          <a:p>
            <a:r>
              <a:rPr lang="en-US"/>
              <a:t>The BCG “Portfolio” Matrix</a:t>
            </a:r>
          </a:p>
        </p:txBody>
      </p:sp>
      <p:sp>
        <p:nvSpPr>
          <p:cNvPr id="19459" name="Rectangle 3"/>
          <p:cNvSpPr>
            <a:spLocks noChangeArrowheads="1"/>
          </p:cNvSpPr>
          <p:nvPr/>
        </p:nvSpPr>
        <p:spPr bwMode="auto">
          <a:xfrm>
            <a:off x="541338" y="2849563"/>
            <a:ext cx="747712" cy="396875"/>
          </a:xfrm>
          <a:prstGeom prst="rect">
            <a:avLst/>
          </a:prstGeom>
          <a:noFill/>
          <a:ln w="9525">
            <a:noFill/>
            <a:miter lim="800000"/>
            <a:headEnd/>
            <a:tailEnd/>
          </a:ln>
          <a:effectLst/>
        </p:spPr>
        <p:txBody>
          <a:bodyPr wrap="none" lIns="92075" tIns="46038" rIns="92075" bIns="46038">
            <a:spAutoFit/>
          </a:bodyPr>
          <a:lstStyle/>
          <a:p>
            <a:pPr algn="ctr"/>
            <a:r>
              <a:rPr lang="en-US" sz="2000" b="1">
                <a:latin typeface="Arial" charset="0"/>
              </a:rPr>
              <a:t>High</a:t>
            </a:r>
          </a:p>
        </p:txBody>
      </p:sp>
      <p:sp>
        <p:nvSpPr>
          <p:cNvPr id="19460" name="Rectangle 4"/>
          <p:cNvSpPr>
            <a:spLocks noChangeArrowheads="1"/>
          </p:cNvSpPr>
          <p:nvPr/>
        </p:nvSpPr>
        <p:spPr bwMode="auto">
          <a:xfrm>
            <a:off x="568325" y="5287963"/>
            <a:ext cx="692150" cy="396875"/>
          </a:xfrm>
          <a:prstGeom prst="rect">
            <a:avLst/>
          </a:prstGeom>
          <a:noFill/>
          <a:ln w="9525">
            <a:noFill/>
            <a:miter lim="800000"/>
            <a:headEnd/>
            <a:tailEnd/>
          </a:ln>
          <a:effectLst/>
        </p:spPr>
        <p:txBody>
          <a:bodyPr wrap="none" lIns="92075" tIns="46038" rIns="92075" bIns="46038">
            <a:spAutoFit/>
          </a:bodyPr>
          <a:lstStyle/>
          <a:p>
            <a:pPr algn="ctr"/>
            <a:r>
              <a:rPr lang="en-US" sz="2000" b="1">
                <a:latin typeface="Arial" charset="0"/>
              </a:rPr>
              <a:t>Low</a:t>
            </a:r>
          </a:p>
        </p:txBody>
      </p:sp>
      <p:sp>
        <p:nvSpPr>
          <p:cNvPr id="19461" name="Rectangle 5"/>
          <p:cNvSpPr>
            <a:spLocks noChangeArrowheads="1"/>
          </p:cNvSpPr>
          <p:nvPr/>
        </p:nvSpPr>
        <p:spPr bwMode="auto">
          <a:xfrm>
            <a:off x="2903538" y="1858963"/>
            <a:ext cx="747712" cy="396875"/>
          </a:xfrm>
          <a:prstGeom prst="rect">
            <a:avLst/>
          </a:prstGeom>
          <a:noFill/>
          <a:ln w="9525">
            <a:noFill/>
            <a:miter lim="800000"/>
            <a:headEnd/>
            <a:tailEnd/>
          </a:ln>
          <a:effectLst/>
        </p:spPr>
        <p:txBody>
          <a:bodyPr wrap="none" lIns="92075" tIns="46038" rIns="92075" bIns="46038">
            <a:spAutoFit/>
          </a:bodyPr>
          <a:lstStyle/>
          <a:p>
            <a:pPr algn="ctr"/>
            <a:r>
              <a:rPr lang="en-US" sz="2000" b="1">
                <a:latin typeface="Arial" charset="0"/>
              </a:rPr>
              <a:t>High</a:t>
            </a:r>
          </a:p>
        </p:txBody>
      </p:sp>
      <p:sp>
        <p:nvSpPr>
          <p:cNvPr id="19462" name="Rectangle 6"/>
          <p:cNvSpPr>
            <a:spLocks noChangeArrowheads="1"/>
          </p:cNvSpPr>
          <p:nvPr/>
        </p:nvSpPr>
        <p:spPr bwMode="auto">
          <a:xfrm>
            <a:off x="6435725" y="1858963"/>
            <a:ext cx="692150" cy="396875"/>
          </a:xfrm>
          <a:prstGeom prst="rect">
            <a:avLst/>
          </a:prstGeom>
          <a:noFill/>
          <a:ln w="9525">
            <a:noFill/>
            <a:miter lim="800000"/>
            <a:headEnd/>
            <a:tailEnd/>
          </a:ln>
          <a:effectLst/>
        </p:spPr>
        <p:txBody>
          <a:bodyPr wrap="none" lIns="92075" tIns="46038" rIns="92075" bIns="46038">
            <a:spAutoFit/>
          </a:bodyPr>
          <a:lstStyle/>
          <a:p>
            <a:pPr algn="ctr"/>
            <a:r>
              <a:rPr lang="en-US" sz="2000" b="1">
                <a:latin typeface="Arial" charset="0"/>
              </a:rPr>
              <a:t>Low</a:t>
            </a:r>
          </a:p>
        </p:txBody>
      </p:sp>
      <p:sp>
        <p:nvSpPr>
          <p:cNvPr id="19463" name="Rectangle 7"/>
          <p:cNvSpPr>
            <a:spLocks noChangeArrowheads="1"/>
          </p:cNvSpPr>
          <p:nvPr/>
        </p:nvSpPr>
        <p:spPr bwMode="auto">
          <a:xfrm>
            <a:off x="4114800" y="1447800"/>
            <a:ext cx="1752600" cy="457200"/>
          </a:xfrm>
          <a:prstGeom prst="rect">
            <a:avLst/>
          </a:prstGeom>
          <a:solidFill>
            <a:srgbClr val="FFFF00"/>
          </a:solidFill>
          <a:ln w="9525">
            <a:noFill/>
            <a:miter lim="800000"/>
            <a:headEnd/>
            <a:tailEnd/>
          </a:ln>
          <a:effectLst/>
        </p:spPr>
        <p:txBody>
          <a:bodyPr wrap="none" anchor="ctr"/>
          <a:lstStyle/>
          <a:p>
            <a:endParaRPr lang="en-US"/>
          </a:p>
        </p:txBody>
      </p:sp>
      <p:sp>
        <p:nvSpPr>
          <p:cNvPr id="19464" name="Rectangle 8"/>
          <p:cNvSpPr>
            <a:spLocks noChangeArrowheads="1"/>
          </p:cNvSpPr>
          <p:nvPr/>
        </p:nvSpPr>
        <p:spPr bwMode="auto">
          <a:xfrm>
            <a:off x="4140200" y="1477963"/>
            <a:ext cx="1779588" cy="396875"/>
          </a:xfrm>
          <a:prstGeom prst="rect">
            <a:avLst/>
          </a:prstGeom>
          <a:noFill/>
          <a:ln w="9525">
            <a:noFill/>
            <a:miter lim="800000"/>
            <a:headEnd/>
            <a:tailEnd/>
          </a:ln>
          <a:effectLst/>
        </p:spPr>
        <p:txBody>
          <a:bodyPr wrap="none" lIns="92075" tIns="46038" rIns="92075" bIns="46038">
            <a:spAutoFit/>
          </a:bodyPr>
          <a:lstStyle/>
          <a:p>
            <a:pPr algn="ctr"/>
            <a:r>
              <a:rPr lang="en-US" sz="2000" b="1">
                <a:solidFill>
                  <a:srgbClr val="1A0279"/>
                </a:solidFill>
                <a:latin typeface="Arial" charset="0"/>
              </a:rPr>
              <a:t>Market Share</a:t>
            </a:r>
          </a:p>
        </p:txBody>
      </p:sp>
      <p:sp>
        <p:nvSpPr>
          <p:cNvPr id="19465" name="Rectangle 9"/>
          <p:cNvSpPr>
            <a:spLocks noChangeArrowheads="1"/>
          </p:cNvSpPr>
          <p:nvPr/>
        </p:nvSpPr>
        <p:spPr bwMode="auto">
          <a:xfrm>
            <a:off x="76200" y="3810000"/>
            <a:ext cx="1447800" cy="1143000"/>
          </a:xfrm>
          <a:prstGeom prst="rect">
            <a:avLst/>
          </a:prstGeom>
          <a:solidFill>
            <a:srgbClr val="FFFF00"/>
          </a:solidFill>
          <a:ln w="9525">
            <a:noFill/>
            <a:miter lim="800000"/>
            <a:headEnd/>
            <a:tailEnd/>
          </a:ln>
          <a:effectLst/>
        </p:spPr>
        <p:txBody>
          <a:bodyPr wrap="none" anchor="ctr"/>
          <a:lstStyle/>
          <a:p>
            <a:endParaRPr lang="en-US"/>
          </a:p>
        </p:txBody>
      </p:sp>
      <p:sp>
        <p:nvSpPr>
          <p:cNvPr id="19466" name="Rectangle 10"/>
          <p:cNvSpPr>
            <a:spLocks noChangeArrowheads="1"/>
          </p:cNvSpPr>
          <p:nvPr/>
        </p:nvSpPr>
        <p:spPr bwMode="auto">
          <a:xfrm>
            <a:off x="55563" y="3916363"/>
            <a:ext cx="1566862" cy="1006475"/>
          </a:xfrm>
          <a:prstGeom prst="rect">
            <a:avLst/>
          </a:prstGeom>
          <a:noFill/>
          <a:ln w="9525">
            <a:noFill/>
            <a:miter lim="800000"/>
            <a:headEnd/>
            <a:tailEnd/>
          </a:ln>
          <a:effectLst/>
        </p:spPr>
        <p:txBody>
          <a:bodyPr wrap="none" lIns="92075" tIns="46038" rIns="92075" bIns="46038">
            <a:spAutoFit/>
          </a:bodyPr>
          <a:lstStyle/>
          <a:p>
            <a:pPr algn="ctr"/>
            <a:r>
              <a:rPr lang="en-US" sz="2000" b="1">
                <a:solidFill>
                  <a:srgbClr val="1A0279"/>
                </a:solidFill>
                <a:latin typeface="Arial" charset="0"/>
              </a:rPr>
              <a:t>Anticipated</a:t>
            </a:r>
          </a:p>
          <a:p>
            <a:pPr algn="ctr"/>
            <a:r>
              <a:rPr lang="en-US" sz="2000" b="1">
                <a:solidFill>
                  <a:srgbClr val="1A0279"/>
                </a:solidFill>
                <a:latin typeface="Arial" charset="0"/>
              </a:rPr>
              <a:t>Growth</a:t>
            </a:r>
          </a:p>
          <a:p>
            <a:pPr algn="ctr"/>
            <a:r>
              <a:rPr lang="en-US" sz="2000" b="1">
                <a:solidFill>
                  <a:srgbClr val="1A0279"/>
                </a:solidFill>
                <a:latin typeface="Arial" charset="0"/>
              </a:rPr>
              <a:t>Rate</a:t>
            </a:r>
          </a:p>
        </p:txBody>
      </p:sp>
      <p:sp>
        <p:nvSpPr>
          <p:cNvPr id="19467" name="Line 11"/>
          <p:cNvSpPr>
            <a:spLocks noChangeShapeType="1"/>
          </p:cNvSpPr>
          <p:nvPr/>
        </p:nvSpPr>
        <p:spPr bwMode="auto">
          <a:xfrm flipV="1">
            <a:off x="533400" y="2133600"/>
            <a:ext cx="0" cy="16764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468" name="Line 12"/>
          <p:cNvSpPr>
            <a:spLocks noChangeShapeType="1"/>
          </p:cNvSpPr>
          <p:nvPr/>
        </p:nvSpPr>
        <p:spPr bwMode="auto">
          <a:xfrm>
            <a:off x="533400" y="2133600"/>
            <a:ext cx="7620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469" name="Line 13"/>
          <p:cNvSpPr>
            <a:spLocks noChangeShapeType="1"/>
          </p:cNvSpPr>
          <p:nvPr/>
        </p:nvSpPr>
        <p:spPr bwMode="auto">
          <a:xfrm flipV="1">
            <a:off x="1524000" y="1600200"/>
            <a:ext cx="0" cy="4572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470" name="Line 14"/>
          <p:cNvSpPr>
            <a:spLocks noChangeShapeType="1"/>
          </p:cNvSpPr>
          <p:nvPr/>
        </p:nvSpPr>
        <p:spPr bwMode="auto">
          <a:xfrm>
            <a:off x="1524000" y="1600200"/>
            <a:ext cx="2590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471" name="Line 15"/>
          <p:cNvSpPr>
            <a:spLocks noChangeShapeType="1"/>
          </p:cNvSpPr>
          <p:nvPr/>
        </p:nvSpPr>
        <p:spPr bwMode="auto">
          <a:xfrm>
            <a:off x="5867400" y="1600200"/>
            <a:ext cx="2590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472" name="Line 16"/>
          <p:cNvSpPr>
            <a:spLocks noChangeShapeType="1"/>
          </p:cNvSpPr>
          <p:nvPr/>
        </p:nvSpPr>
        <p:spPr bwMode="auto">
          <a:xfrm flipV="1">
            <a:off x="8458200" y="1600200"/>
            <a:ext cx="0" cy="4572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473" name="Line 17"/>
          <p:cNvSpPr>
            <a:spLocks noChangeShapeType="1"/>
          </p:cNvSpPr>
          <p:nvPr/>
        </p:nvSpPr>
        <p:spPr bwMode="auto">
          <a:xfrm>
            <a:off x="533400" y="6477000"/>
            <a:ext cx="7620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474" name="Line 18"/>
          <p:cNvSpPr>
            <a:spLocks noChangeShapeType="1"/>
          </p:cNvSpPr>
          <p:nvPr/>
        </p:nvSpPr>
        <p:spPr bwMode="auto">
          <a:xfrm flipV="1">
            <a:off x="533400" y="4953000"/>
            <a:ext cx="0" cy="15240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9475" name="Rectangle 19"/>
          <p:cNvSpPr>
            <a:spLocks noChangeArrowheads="1"/>
          </p:cNvSpPr>
          <p:nvPr/>
        </p:nvSpPr>
        <p:spPr bwMode="auto">
          <a:xfrm>
            <a:off x="1593850" y="2209800"/>
            <a:ext cx="3359150" cy="2057400"/>
          </a:xfrm>
          <a:prstGeom prst="rect">
            <a:avLst/>
          </a:prstGeom>
          <a:noFill/>
          <a:ln w="9525">
            <a:solidFill>
              <a:schemeClr val="tx1"/>
            </a:solidFill>
            <a:miter lim="800000"/>
            <a:headEnd/>
            <a:tailEnd/>
          </a:ln>
          <a:effectLst>
            <a:outerShdw dist="53882" dir="2700000" algn="ctr" rotWithShape="0">
              <a:schemeClr val="bg2"/>
            </a:outerShdw>
          </a:effectLst>
        </p:spPr>
        <p:txBody>
          <a:bodyPr wrap="none" anchor="ctr"/>
          <a:lstStyle/>
          <a:p>
            <a:endParaRPr lang="en-US"/>
          </a:p>
        </p:txBody>
      </p:sp>
      <p:graphicFrame>
        <p:nvGraphicFramePr>
          <p:cNvPr id="19476" name="Object 20"/>
          <p:cNvGraphicFramePr>
            <a:graphicFrameLocks/>
          </p:cNvGraphicFramePr>
          <p:nvPr/>
        </p:nvGraphicFramePr>
        <p:xfrm>
          <a:off x="1506538" y="3297238"/>
          <a:ext cx="793750" cy="741362"/>
        </p:xfrm>
        <a:graphic>
          <a:graphicData uri="http://schemas.openxmlformats.org/presentationml/2006/ole">
            <mc:AlternateContent xmlns:mc="http://schemas.openxmlformats.org/markup-compatibility/2006">
              <mc:Choice xmlns:v="urn:schemas-microsoft-com:vml" Requires="v">
                <p:oleObj spid="_x0000_s1122" name="ClipArt" r:id="rId4" imgW="3693960" imgH="3465360" progId="MS_ClipArt_Gallery.2">
                  <p:embed/>
                </p:oleObj>
              </mc:Choice>
              <mc:Fallback>
                <p:oleObj name="ClipArt" r:id="rId4" imgW="3693960" imgH="3465360" progId="MS_ClipArt_Gallery.2">
                  <p:embed/>
                  <p:pic>
                    <p:nvPicPr>
                      <p:cNvPr id="0" name="Picture 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06538" y="3297238"/>
                        <a:ext cx="793750" cy="741362"/>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9477" name="Object 21"/>
          <p:cNvGraphicFramePr>
            <a:graphicFrameLocks/>
          </p:cNvGraphicFramePr>
          <p:nvPr/>
        </p:nvGraphicFramePr>
        <p:xfrm>
          <a:off x="2039938" y="2916238"/>
          <a:ext cx="631825" cy="588962"/>
        </p:xfrm>
        <a:graphic>
          <a:graphicData uri="http://schemas.openxmlformats.org/presentationml/2006/ole">
            <mc:AlternateContent xmlns:mc="http://schemas.openxmlformats.org/markup-compatibility/2006">
              <mc:Choice xmlns:v="urn:schemas-microsoft-com:vml" Requires="v">
                <p:oleObj spid="_x0000_s1123" name="ClipArt" r:id="rId6" imgW="3693960" imgH="3465360" progId="MS_ClipArt_Gallery.2">
                  <p:embed/>
                </p:oleObj>
              </mc:Choice>
              <mc:Fallback>
                <p:oleObj name="ClipArt" r:id="rId6" imgW="3693960" imgH="3465360" progId="MS_ClipArt_Gallery.2">
                  <p:embed/>
                  <p:pic>
                    <p:nvPicPr>
                      <p:cNvPr id="0" name="Picture 3"/>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39938" y="2916238"/>
                        <a:ext cx="631825" cy="588962"/>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9478" name="Object 22"/>
          <p:cNvGraphicFramePr>
            <a:graphicFrameLocks/>
          </p:cNvGraphicFramePr>
          <p:nvPr/>
        </p:nvGraphicFramePr>
        <p:xfrm>
          <a:off x="2801938" y="2687638"/>
          <a:ext cx="474662" cy="442912"/>
        </p:xfrm>
        <a:graphic>
          <a:graphicData uri="http://schemas.openxmlformats.org/presentationml/2006/ole">
            <mc:AlternateContent xmlns:mc="http://schemas.openxmlformats.org/markup-compatibility/2006">
              <mc:Choice xmlns:v="urn:schemas-microsoft-com:vml" Requires="v">
                <p:oleObj spid="_x0000_s1124" name="ClipArt" r:id="rId8" imgW="3693960" imgH="3465360" progId="MS_ClipArt_Gallery.2">
                  <p:embed/>
                </p:oleObj>
              </mc:Choice>
              <mc:Fallback>
                <p:oleObj name="ClipArt" r:id="rId8" imgW="3693960" imgH="3465360" progId="MS_ClipArt_Gallery.2">
                  <p:embed/>
                  <p:pic>
                    <p:nvPicPr>
                      <p:cNvPr id="0" name="Picture 4"/>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01938" y="2687638"/>
                        <a:ext cx="474662" cy="442912"/>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9479" name="Object 23"/>
          <p:cNvGraphicFramePr>
            <a:graphicFrameLocks/>
          </p:cNvGraphicFramePr>
          <p:nvPr/>
        </p:nvGraphicFramePr>
        <p:xfrm>
          <a:off x="3487738" y="2840038"/>
          <a:ext cx="322262" cy="300037"/>
        </p:xfrm>
        <a:graphic>
          <a:graphicData uri="http://schemas.openxmlformats.org/presentationml/2006/ole">
            <mc:AlternateContent xmlns:mc="http://schemas.openxmlformats.org/markup-compatibility/2006">
              <mc:Choice xmlns:v="urn:schemas-microsoft-com:vml" Requires="v">
                <p:oleObj spid="_x0000_s1125" name="ClipArt" r:id="rId10" imgW="3693960" imgH="3465360" progId="MS_ClipArt_Gallery.2">
                  <p:embed/>
                </p:oleObj>
              </mc:Choice>
              <mc:Fallback>
                <p:oleObj name="ClipArt" r:id="rId10" imgW="3693960" imgH="3465360" progId="MS_ClipArt_Gallery.2">
                  <p:embed/>
                  <p:pic>
                    <p:nvPicPr>
                      <p:cNvPr id="0" name="Picture 5"/>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487738" y="2840038"/>
                        <a:ext cx="322262" cy="300037"/>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9480" name="Object 24"/>
          <p:cNvGraphicFramePr>
            <a:graphicFrameLocks/>
          </p:cNvGraphicFramePr>
          <p:nvPr/>
        </p:nvGraphicFramePr>
        <p:xfrm>
          <a:off x="4021138" y="3068638"/>
          <a:ext cx="246062" cy="230187"/>
        </p:xfrm>
        <a:graphic>
          <a:graphicData uri="http://schemas.openxmlformats.org/presentationml/2006/ole">
            <mc:AlternateContent xmlns:mc="http://schemas.openxmlformats.org/markup-compatibility/2006">
              <mc:Choice xmlns:v="urn:schemas-microsoft-com:vml" Requires="v">
                <p:oleObj spid="_x0000_s1126" name="ClipArt" r:id="rId12" imgW="3693960" imgH="3465360" progId="MS_ClipArt_Gallery.2">
                  <p:embed/>
                </p:oleObj>
              </mc:Choice>
              <mc:Fallback>
                <p:oleObj name="ClipArt" r:id="rId12" imgW="3693960" imgH="3465360" progId="MS_ClipArt_Gallery.2">
                  <p:embed/>
                  <p:pic>
                    <p:nvPicPr>
                      <p:cNvPr id="0" name="Picture 6"/>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021138" y="3068638"/>
                        <a:ext cx="246062" cy="230187"/>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9481" name="Object 25"/>
          <p:cNvGraphicFramePr>
            <a:graphicFrameLocks/>
          </p:cNvGraphicFramePr>
          <p:nvPr/>
        </p:nvGraphicFramePr>
        <p:xfrm>
          <a:off x="4478338" y="3373438"/>
          <a:ext cx="225425" cy="207962"/>
        </p:xfrm>
        <a:graphic>
          <a:graphicData uri="http://schemas.openxmlformats.org/presentationml/2006/ole">
            <mc:AlternateContent xmlns:mc="http://schemas.openxmlformats.org/markup-compatibility/2006">
              <mc:Choice xmlns:v="urn:schemas-microsoft-com:vml" Requires="v">
                <p:oleObj spid="_x0000_s1127" name="ClipArt" r:id="rId13" imgW="3693960" imgH="3465360" progId="MS_ClipArt_Gallery.2">
                  <p:embed/>
                </p:oleObj>
              </mc:Choice>
              <mc:Fallback>
                <p:oleObj name="ClipArt" r:id="rId13" imgW="3693960" imgH="3465360" progId="MS_ClipArt_Gallery.2">
                  <p:embed/>
                  <p:pic>
                    <p:nvPicPr>
                      <p:cNvPr id="0" name="Picture 7"/>
                      <p:cNvPicPr>
                        <a:picLocks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478338" y="3373438"/>
                        <a:ext cx="225425" cy="207962"/>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9482" name="Rectangle 26"/>
          <p:cNvSpPr>
            <a:spLocks noChangeArrowheads="1"/>
          </p:cNvSpPr>
          <p:nvPr/>
        </p:nvSpPr>
        <p:spPr bwMode="auto">
          <a:xfrm>
            <a:off x="1584325" y="2239963"/>
            <a:ext cx="819150" cy="396875"/>
          </a:xfrm>
          <a:prstGeom prst="rect">
            <a:avLst/>
          </a:prstGeom>
          <a:noFill/>
          <a:ln w="9525">
            <a:noFill/>
            <a:miter lim="800000"/>
            <a:headEnd/>
            <a:tailEnd/>
          </a:ln>
          <a:effectLst/>
        </p:spPr>
        <p:txBody>
          <a:bodyPr wrap="none" lIns="92075" tIns="46038" rIns="92075" bIns="46038">
            <a:spAutoFit/>
          </a:bodyPr>
          <a:lstStyle/>
          <a:p>
            <a:r>
              <a:rPr lang="en-US" sz="2000" b="1">
                <a:latin typeface="Arial" charset="0"/>
              </a:rPr>
              <a:t>Stars</a:t>
            </a:r>
          </a:p>
        </p:txBody>
      </p:sp>
      <p:sp>
        <p:nvSpPr>
          <p:cNvPr id="19483" name="Rectangle 27"/>
          <p:cNvSpPr>
            <a:spLocks noChangeArrowheads="1"/>
          </p:cNvSpPr>
          <p:nvPr/>
        </p:nvSpPr>
        <p:spPr bwMode="auto">
          <a:xfrm>
            <a:off x="5175250" y="2209800"/>
            <a:ext cx="3359150" cy="2057400"/>
          </a:xfrm>
          <a:prstGeom prst="rect">
            <a:avLst/>
          </a:prstGeom>
          <a:noFill/>
          <a:ln w="9525">
            <a:solidFill>
              <a:schemeClr val="tx1"/>
            </a:solidFill>
            <a:miter lim="800000"/>
            <a:headEnd/>
            <a:tailEnd/>
          </a:ln>
          <a:effectLst>
            <a:outerShdw dist="53882" dir="2700000" algn="ctr" rotWithShape="0">
              <a:schemeClr val="bg2"/>
            </a:outerShdw>
          </a:effectLst>
        </p:spPr>
        <p:txBody>
          <a:bodyPr wrap="none" anchor="ctr"/>
          <a:lstStyle/>
          <a:p>
            <a:endParaRPr lang="en-US"/>
          </a:p>
        </p:txBody>
      </p:sp>
      <p:sp>
        <p:nvSpPr>
          <p:cNvPr id="19484" name="Rectangle 28"/>
          <p:cNvSpPr>
            <a:spLocks noChangeArrowheads="1"/>
          </p:cNvSpPr>
          <p:nvPr/>
        </p:nvSpPr>
        <p:spPr bwMode="auto">
          <a:xfrm>
            <a:off x="5186363" y="3070225"/>
            <a:ext cx="603250" cy="914400"/>
          </a:xfrm>
          <a:prstGeom prst="rect">
            <a:avLst/>
          </a:prstGeom>
          <a:noFill/>
          <a:ln w="9525">
            <a:noFill/>
            <a:miter lim="800000"/>
            <a:headEnd/>
            <a:tailEnd/>
          </a:ln>
          <a:effectLst>
            <a:outerShdw dist="107763" dir="2700000" algn="ctr" rotWithShape="0">
              <a:schemeClr val="bg2"/>
            </a:outerShdw>
          </a:effectLst>
        </p:spPr>
        <p:txBody>
          <a:bodyPr wrap="none" lIns="92075" tIns="46038" rIns="92075" bIns="46038">
            <a:spAutoFit/>
          </a:bodyPr>
          <a:lstStyle/>
          <a:p>
            <a:pPr algn="ctr"/>
            <a:r>
              <a:rPr lang="en-US" sz="5400" b="1">
                <a:solidFill>
                  <a:srgbClr val="FFFF00"/>
                </a:solidFill>
                <a:latin typeface="Arial" charset="0"/>
              </a:rPr>
              <a:t>?</a:t>
            </a:r>
          </a:p>
        </p:txBody>
      </p:sp>
      <p:sp>
        <p:nvSpPr>
          <p:cNvPr id="19485" name="Rectangle 29"/>
          <p:cNvSpPr>
            <a:spLocks noChangeArrowheads="1"/>
          </p:cNvSpPr>
          <p:nvPr/>
        </p:nvSpPr>
        <p:spPr bwMode="auto">
          <a:xfrm>
            <a:off x="5872163" y="2689225"/>
            <a:ext cx="603250" cy="914400"/>
          </a:xfrm>
          <a:prstGeom prst="rect">
            <a:avLst/>
          </a:prstGeom>
          <a:noFill/>
          <a:ln w="9525">
            <a:noFill/>
            <a:miter lim="800000"/>
            <a:headEnd/>
            <a:tailEnd/>
          </a:ln>
          <a:effectLst>
            <a:outerShdw dist="107763" dir="2700000" algn="ctr" rotWithShape="0">
              <a:schemeClr val="bg2"/>
            </a:outerShdw>
          </a:effectLst>
        </p:spPr>
        <p:txBody>
          <a:bodyPr wrap="none" lIns="92075" tIns="46038" rIns="92075" bIns="46038">
            <a:spAutoFit/>
          </a:bodyPr>
          <a:lstStyle/>
          <a:p>
            <a:pPr algn="ctr"/>
            <a:r>
              <a:rPr lang="en-US" sz="5400" b="1">
                <a:solidFill>
                  <a:srgbClr val="FFFF00"/>
                </a:solidFill>
                <a:latin typeface="Arial" charset="0"/>
              </a:rPr>
              <a:t>?</a:t>
            </a:r>
          </a:p>
        </p:txBody>
      </p:sp>
      <p:sp>
        <p:nvSpPr>
          <p:cNvPr id="19486" name="Rectangle 30"/>
          <p:cNvSpPr>
            <a:spLocks noChangeArrowheads="1"/>
          </p:cNvSpPr>
          <p:nvPr/>
        </p:nvSpPr>
        <p:spPr bwMode="auto">
          <a:xfrm>
            <a:off x="6634163" y="2536825"/>
            <a:ext cx="603250" cy="914400"/>
          </a:xfrm>
          <a:prstGeom prst="rect">
            <a:avLst/>
          </a:prstGeom>
          <a:noFill/>
          <a:ln w="9525">
            <a:noFill/>
            <a:miter lim="800000"/>
            <a:headEnd/>
            <a:tailEnd/>
          </a:ln>
          <a:effectLst>
            <a:outerShdw dist="107763" dir="2700000" algn="ctr" rotWithShape="0">
              <a:schemeClr val="bg2"/>
            </a:outerShdw>
          </a:effectLst>
        </p:spPr>
        <p:txBody>
          <a:bodyPr lIns="92075" tIns="46038" rIns="92075" bIns="46038">
            <a:spAutoFit/>
          </a:bodyPr>
          <a:lstStyle/>
          <a:p>
            <a:pPr algn="ctr"/>
            <a:r>
              <a:rPr lang="en-US" sz="5400" b="1">
                <a:solidFill>
                  <a:srgbClr val="FFFF00"/>
                </a:solidFill>
                <a:latin typeface="Arial" charset="0"/>
              </a:rPr>
              <a:t>?</a:t>
            </a:r>
          </a:p>
        </p:txBody>
      </p:sp>
      <p:sp>
        <p:nvSpPr>
          <p:cNvPr id="19487" name="Rectangle 31"/>
          <p:cNvSpPr>
            <a:spLocks noChangeArrowheads="1"/>
          </p:cNvSpPr>
          <p:nvPr/>
        </p:nvSpPr>
        <p:spPr bwMode="auto">
          <a:xfrm>
            <a:off x="7396163" y="2689225"/>
            <a:ext cx="603250" cy="914400"/>
          </a:xfrm>
          <a:prstGeom prst="rect">
            <a:avLst/>
          </a:prstGeom>
          <a:noFill/>
          <a:ln w="9525">
            <a:noFill/>
            <a:miter lim="800000"/>
            <a:headEnd/>
            <a:tailEnd/>
          </a:ln>
          <a:effectLst>
            <a:outerShdw dist="107763" dir="2700000" algn="ctr" rotWithShape="0">
              <a:schemeClr val="bg2"/>
            </a:outerShdw>
          </a:effectLst>
        </p:spPr>
        <p:txBody>
          <a:bodyPr lIns="92075" tIns="46038" rIns="92075" bIns="46038">
            <a:spAutoFit/>
          </a:bodyPr>
          <a:lstStyle/>
          <a:p>
            <a:pPr algn="ctr"/>
            <a:r>
              <a:rPr lang="en-US" sz="5400" b="1">
                <a:solidFill>
                  <a:srgbClr val="FFFF00"/>
                </a:solidFill>
                <a:latin typeface="Arial" charset="0"/>
              </a:rPr>
              <a:t>?</a:t>
            </a:r>
          </a:p>
        </p:txBody>
      </p:sp>
      <p:sp>
        <p:nvSpPr>
          <p:cNvPr id="19488" name="Rectangle 32"/>
          <p:cNvSpPr>
            <a:spLocks noChangeArrowheads="1"/>
          </p:cNvSpPr>
          <p:nvPr/>
        </p:nvSpPr>
        <p:spPr bwMode="auto">
          <a:xfrm>
            <a:off x="5181600" y="2286000"/>
            <a:ext cx="2087563" cy="396875"/>
          </a:xfrm>
          <a:prstGeom prst="rect">
            <a:avLst/>
          </a:prstGeom>
          <a:noFill/>
          <a:ln w="9525">
            <a:noFill/>
            <a:miter lim="800000"/>
            <a:headEnd/>
            <a:tailEnd/>
          </a:ln>
          <a:effectLst/>
        </p:spPr>
        <p:txBody>
          <a:bodyPr wrap="none" lIns="92075" tIns="46038" rIns="92075" bIns="46038">
            <a:spAutoFit/>
          </a:bodyPr>
          <a:lstStyle/>
          <a:p>
            <a:r>
              <a:rPr lang="en-US" sz="2000" b="1">
                <a:latin typeface="Arial" charset="0"/>
              </a:rPr>
              <a:t>Question Marks</a:t>
            </a:r>
          </a:p>
        </p:txBody>
      </p:sp>
      <p:sp>
        <p:nvSpPr>
          <p:cNvPr id="19489" name="Rectangle 33"/>
          <p:cNvSpPr>
            <a:spLocks noChangeArrowheads="1"/>
          </p:cNvSpPr>
          <p:nvPr/>
        </p:nvSpPr>
        <p:spPr bwMode="auto">
          <a:xfrm>
            <a:off x="1593850" y="4419600"/>
            <a:ext cx="3359150" cy="2057400"/>
          </a:xfrm>
          <a:prstGeom prst="rect">
            <a:avLst/>
          </a:prstGeom>
          <a:noFill/>
          <a:ln w="9525">
            <a:solidFill>
              <a:schemeClr val="tx1"/>
            </a:solidFill>
            <a:miter lim="800000"/>
            <a:headEnd/>
            <a:tailEnd/>
          </a:ln>
          <a:effectLst>
            <a:outerShdw dist="53882" dir="2700000" algn="ctr" rotWithShape="0">
              <a:schemeClr val="bg2"/>
            </a:outerShdw>
          </a:effectLst>
        </p:spPr>
        <p:txBody>
          <a:bodyPr wrap="none" anchor="ctr"/>
          <a:lstStyle/>
          <a:p>
            <a:endParaRPr lang="en-US"/>
          </a:p>
        </p:txBody>
      </p:sp>
      <p:graphicFrame>
        <p:nvGraphicFramePr>
          <p:cNvPr id="19490" name="Object 34"/>
          <p:cNvGraphicFramePr>
            <a:graphicFrameLocks/>
          </p:cNvGraphicFramePr>
          <p:nvPr/>
        </p:nvGraphicFramePr>
        <p:xfrm>
          <a:off x="2514600" y="4506913"/>
          <a:ext cx="2362200" cy="1893887"/>
        </p:xfrm>
        <a:graphic>
          <a:graphicData uri="http://schemas.openxmlformats.org/presentationml/2006/ole">
            <mc:AlternateContent xmlns:mc="http://schemas.openxmlformats.org/markup-compatibility/2006">
              <mc:Choice xmlns:v="urn:schemas-microsoft-com:vml" Requires="v">
                <p:oleObj spid="_x0000_s1128" name="ClipArt" r:id="rId15" imgW="4586040" imgH="3936960" progId="MS_ClipArt_Gallery.2">
                  <p:embed/>
                </p:oleObj>
              </mc:Choice>
              <mc:Fallback>
                <p:oleObj name="ClipArt" r:id="rId15" imgW="4586040" imgH="3936960" progId="MS_ClipArt_Gallery.2">
                  <p:embed/>
                  <p:pic>
                    <p:nvPicPr>
                      <p:cNvPr id="0" name="Picture 8"/>
                      <p:cNvPicPr>
                        <a:picLocks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514600" y="4506913"/>
                        <a:ext cx="2362200" cy="1893887"/>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9491" name="Rectangle 35"/>
          <p:cNvSpPr>
            <a:spLocks noChangeArrowheads="1"/>
          </p:cNvSpPr>
          <p:nvPr/>
        </p:nvSpPr>
        <p:spPr bwMode="auto">
          <a:xfrm>
            <a:off x="1584325" y="4449763"/>
            <a:ext cx="1554163" cy="396875"/>
          </a:xfrm>
          <a:prstGeom prst="rect">
            <a:avLst/>
          </a:prstGeom>
          <a:noFill/>
          <a:ln w="9525">
            <a:noFill/>
            <a:miter lim="800000"/>
            <a:headEnd/>
            <a:tailEnd/>
          </a:ln>
          <a:effectLst/>
        </p:spPr>
        <p:txBody>
          <a:bodyPr wrap="none" lIns="92075" tIns="46038" rIns="92075" bIns="46038">
            <a:spAutoFit/>
          </a:bodyPr>
          <a:lstStyle/>
          <a:p>
            <a:r>
              <a:rPr lang="en-US" sz="2000" b="1">
                <a:latin typeface="Arial" charset="0"/>
              </a:rPr>
              <a:t>Cash Cows</a:t>
            </a:r>
          </a:p>
        </p:txBody>
      </p:sp>
      <p:sp>
        <p:nvSpPr>
          <p:cNvPr id="19492" name="Rectangle 36"/>
          <p:cNvSpPr>
            <a:spLocks noChangeArrowheads="1"/>
          </p:cNvSpPr>
          <p:nvPr/>
        </p:nvSpPr>
        <p:spPr bwMode="auto">
          <a:xfrm>
            <a:off x="5105400" y="4419600"/>
            <a:ext cx="3429000" cy="2057400"/>
          </a:xfrm>
          <a:prstGeom prst="rect">
            <a:avLst/>
          </a:prstGeom>
          <a:noFill/>
          <a:ln w="9525">
            <a:solidFill>
              <a:schemeClr val="tx1"/>
            </a:solidFill>
            <a:miter lim="800000"/>
            <a:headEnd/>
            <a:tailEnd/>
          </a:ln>
          <a:effectLst>
            <a:outerShdw dist="53882" dir="2700000" algn="ctr" rotWithShape="0">
              <a:schemeClr val="bg2"/>
            </a:outerShdw>
          </a:effectLst>
        </p:spPr>
        <p:txBody>
          <a:bodyPr wrap="none" anchor="ctr"/>
          <a:lstStyle/>
          <a:p>
            <a:endParaRPr lang="en-US"/>
          </a:p>
        </p:txBody>
      </p:sp>
      <p:graphicFrame>
        <p:nvGraphicFramePr>
          <p:cNvPr id="19493" name="Object 37"/>
          <p:cNvGraphicFramePr>
            <a:graphicFrameLocks/>
          </p:cNvGraphicFramePr>
          <p:nvPr/>
        </p:nvGraphicFramePr>
        <p:xfrm>
          <a:off x="6269038" y="4648200"/>
          <a:ext cx="1954212" cy="1552575"/>
        </p:xfrm>
        <a:graphic>
          <a:graphicData uri="http://schemas.openxmlformats.org/presentationml/2006/ole">
            <mc:AlternateContent xmlns:mc="http://schemas.openxmlformats.org/markup-compatibility/2006">
              <mc:Choice xmlns:v="urn:schemas-microsoft-com:vml" Requires="v">
                <p:oleObj spid="_x0000_s1129" name="ClipArt" r:id="rId17" imgW="4120920" imgH="3274920" progId="MS_ClipArt_Gallery.2">
                  <p:embed/>
                </p:oleObj>
              </mc:Choice>
              <mc:Fallback>
                <p:oleObj name="ClipArt" r:id="rId17" imgW="4120920" imgH="3274920" progId="MS_ClipArt_Gallery.2">
                  <p:embed/>
                  <p:pic>
                    <p:nvPicPr>
                      <p:cNvPr id="0" name="Picture 9"/>
                      <p:cNvPicPr>
                        <a:picLocks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269038" y="4648200"/>
                        <a:ext cx="1954212" cy="1552575"/>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9494" name="Rectangle 38"/>
          <p:cNvSpPr>
            <a:spLocks noChangeArrowheads="1"/>
          </p:cNvSpPr>
          <p:nvPr/>
        </p:nvSpPr>
        <p:spPr bwMode="auto">
          <a:xfrm>
            <a:off x="5089525" y="4449763"/>
            <a:ext cx="820738" cy="396875"/>
          </a:xfrm>
          <a:prstGeom prst="rect">
            <a:avLst/>
          </a:prstGeom>
          <a:noFill/>
          <a:ln w="9525">
            <a:noFill/>
            <a:miter lim="800000"/>
            <a:headEnd/>
            <a:tailEnd/>
          </a:ln>
          <a:effectLst/>
        </p:spPr>
        <p:txBody>
          <a:bodyPr wrap="none" lIns="92075" tIns="46038" rIns="92075" bIns="46038">
            <a:spAutoFit/>
          </a:bodyPr>
          <a:lstStyle/>
          <a:p>
            <a:r>
              <a:rPr lang="en-US" sz="2000" b="1">
                <a:latin typeface="Arial" charset="0"/>
              </a:rPr>
              <a:t>Dogs</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383477"/>
            <a:ext cx="8623300" cy="1064323"/>
          </a:xfrm>
        </p:spPr>
        <p:txBody>
          <a:bodyPr>
            <a:normAutofit/>
          </a:bodyPr>
          <a:lstStyle/>
          <a:p>
            <a:r>
              <a:rPr lang="en-US" sz="2800" b="1" dirty="0" smtClean="0"/>
              <a:t>Portfolio decision </a:t>
            </a:r>
            <a:endParaRPr lang="en-US" sz="2800" b="1" dirty="0"/>
          </a:p>
        </p:txBody>
      </p:sp>
      <p:graphicFrame>
        <p:nvGraphicFramePr>
          <p:cNvPr id="4" name="Table 3"/>
          <p:cNvGraphicFramePr>
            <a:graphicFrameLocks noGrp="1"/>
          </p:cNvGraphicFramePr>
          <p:nvPr/>
        </p:nvGraphicFramePr>
        <p:xfrm>
          <a:off x="1524000" y="1397000"/>
          <a:ext cx="6368098" cy="2225040"/>
        </p:xfrm>
        <a:graphic>
          <a:graphicData uri="http://schemas.openxmlformats.org/drawingml/2006/table">
            <a:tbl>
              <a:tblPr firstRow="1" bandRow="1">
                <a:tableStyleId>{5C22544A-7EE6-4342-B048-85BDC9FD1C3A}</a:tableStyleId>
              </a:tblPr>
              <a:tblGrid>
                <a:gridCol w="1600200">
                  <a:extLst>
                    <a:ext uri="{9D8B030D-6E8A-4147-A177-3AD203B41FA5}">
                      <a16:colId xmlns="" xmlns:a16="http://schemas.microsoft.com/office/drawing/2014/main" val="20000"/>
                    </a:ext>
                  </a:extLst>
                </a:gridCol>
                <a:gridCol w="1110298">
                  <a:extLst>
                    <a:ext uri="{9D8B030D-6E8A-4147-A177-3AD203B41FA5}">
                      <a16:colId xmlns="" xmlns:a16="http://schemas.microsoft.com/office/drawing/2014/main" val="20001"/>
                    </a:ext>
                  </a:extLst>
                </a:gridCol>
                <a:gridCol w="1219200">
                  <a:extLst>
                    <a:ext uri="{9D8B030D-6E8A-4147-A177-3AD203B41FA5}">
                      <a16:colId xmlns="" xmlns:a16="http://schemas.microsoft.com/office/drawing/2014/main" val="20002"/>
                    </a:ext>
                  </a:extLst>
                </a:gridCol>
                <a:gridCol w="1328102">
                  <a:extLst>
                    <a:ext uri="{9D8B030D-6E8A-4147-A177-3AD203B41FA5}">
                      <a16:colId xmlns="" xmlns:a16="http://schemas.microsoft.com/office/drawing/2014/main" val="20003"/>
                    </a:ext>
                  </a:extLst>
                </a:gridCol>
                <a:gridCol w="1110298">
                  <a:extLst>
                    <a:ext uri="{9D8B030D-6E8A-4147-A177-3AD203B41FA5}">
                      <a16:colId xmlns="" xmlns:a16="http://schemas.microsoft.com/office/drawing/2014/main" val="20004"/>
                    </a:ext>
                  </a:extLst>
                </a:gridCol>
              </a:tblGrid>
              <a:tr h="370840">
                <a:tc>
                  <a:txBody>
                    <a:bodyPr/>
                    <a:lstStyle/>
                    <a:p>
                      <a:endParaRPr lang="en-US" dirty="0"/>
                    </a:p>
                  </a:txBody>
                  <a:tcPr/>
                </a:tc>
                <a:tc>
                  <a:txBody>
                    <a:bodyPr/>
                    <a:lstStyle/>
                    <a:p>
                      <a:r>
                        <a:rPr lang="en-US" dirty="0" smtClean="0"/>
                        <a:t>A</a:t>
                      </a:r>
                      <a:endParaRPr lang="en-US" dirty="0"/>
                    </a:p>
                  </a:txBody>
                  <a:tcPr/>
                </a:tc>
                <a:tc>
                  <a:txBody>
                    <a:bodyPr/>
                    <a:lstStyle/>
                    <a:p>
                      <a:r>
                        <a:rPr lang="en-US" dirty="0" smtClean="0"/>
                        <a:t>B</a:t>
                      </a:r>
                      <a:endParaRPr lang="en-US" dirty="0"/>
                    </a:p>
                  </a:txBody>
                  <a:tcPr/>
                </a:tc>
                <a:tc>
                  <a:txBody>
                    <a:bodyPr/>
                    <a:lstStyle/>
                    <a:p>
                      <a:r>
                        <a:rPr lang="en-US" dirty="0" smtClean="0"/>
                        <a:t>C</a:t>
                      </a:r>
                      <a:endParaRPr lang="en-US" dirty="0"/>
                    </a:p>
                  </a:txBody>
                  <a:tcPr/>
                </a:tc>
                <a:tc>
                  <a:txBody>
                    <a:bodyPr/>
                    <a:lstStyle/>
                    <a:p>
                      <a:r>
                        <a:rPr lang="en-US" dirty="0" smtClean="0"/>
                        <a:t>Total</a:t>
                      </a:r>
                      <a:endParaRPr lang="en-US" dirty="0"/>
                    </a:p>
                  </a:txBody>
                  <a:tcPr/>
                </a:tc>
                <a:extLst>
                  <a:ext uri="{0D108BD9-81ED-4DB2-BD59-A6C34878D82A}">
                    <a16:rowId xmlns="" xmlns:a16="http://schemas.microsoft.com/office/drawing/2014/main" val="10000"/>
                  </a:ext>
                </a:extLst>
              </a:tr>
              <a:tr h="370840">
                <a:tc>
                  <a:txBody>
                    <a:bodyPr/>
                    <a:lstStyle/>
                    <a:p>
                      <a:r>
                        <a:rPr lang="en-US" dirty="0" smtClean="0"/>
                        <a:t> Revenue </a:t>
                      </a:r>
                      <a:endParaRPr lang="en-US" dirty="0"/>
                    </a:p>
                  </a:txBody>
                  <a:tcPr/>
                </a:tc>
                <a:tc>
                  <a:txBody>
                    <a:bodyPr/>
                    <a:lstStyle/>
                    <a:p>
                      <a:r>
                        <a:rPr lang="en-US" dirty="0" smtClean="0"/>
                        <a:t>1 m</a:t>
                      </a:r>
                      <a:endParaRPr lang="en-US" dirty="0"/>
                    </a:p>
                  </a:txBody>
                  <a:tcPr/>
                </a:tc>
                <a:tc>
                  <a:txBody>
                    <a:bodyPr/>
                    <a:lstStyle/>
                    <a:p>
                      <a:r>
                        <a:rPr lang="en-US" dirty="0" smtClean="0"/>
                        <a:t>2m</a:t>
                      </a:r>
                      <a:endParaRPr lang="en-US" dirty="0"/>
                    </a:p>
                  </a:txBody>
                  <a:tcPr/>
                </a:tc>
                <a:tc>
                  <a:txBody>
                    <a:bodyPr/>
                    <a:lstStyle/>
                    <a:p>
                      <a:r>
                        <a:rPr lang="en-US" dirty="0" smtClean="0"/>
                        <a:t>3m</a:t>
                      </a:r>
                      <a:endParaRPr lang="en-US" dirty="0"/>
                    </a:p>
                  </a:txBody>
                  <a:tcPr/>
                </a:tc>
                <a:tc>
                  <a:txBody>
                    <a:bodyPr/>
                    <a:lstStyle/>
                    <a:p>
                      <a:r>
                        <a:rPr lang="en-US" dirty="0" smtClean="0"/>
                        <a:t> 6.00</a:t>
                      </a:r>
                      <a:endParaRPr lang="en-US" dirty="0"/>
                    </a:p>
                  </a:txBody>
                  <a:tcPr/>
                </a:tc>
                <a:extLst>
                  <a:ext uri="{0D108BD9-81ED-4DB2-BD59-A6C34878D82A}">
                    <a16:rowId xmlns="" xmlns:a16="http://schemas.microsoft.com/office/drawing/2014/main" val="10001"/>
                  </a:ext>
                </a:extLst>
              </a:tr>
              <a:tr h="370840">
                <a:tc>
                  <a:txBody>
                    <a:bodyPr/>
                    <a:lstStyle/>
                    <a:p>
                      <a:r>
                        <a:rPr lang="en-US" dirty="0" smtClean="0"/>
                        <a:t>-Variable</a:t>
                      </a:r>
                      <a:r>
                        <a:rPr lang="en-US" baseline="0" dirty="0" smtClean="0"/>
                        <a:t> cost</a:t>
                      </a:r>
                      <a:endParaRPr lang="en-US" dirty="0"/>
                    </a:p>
                  </a:txBody>
                  <a:tcPr/>
                </a:tc>
                <a:tc>
                  <a:txBody>
                    <a:bodyPr/>
                    <a:lstStyle/>
                    <a:p>
                      <a:r>
                        <a:rPr lang="en-US" dirty="0" smtClean="0"/>
                        <a:t>0.2</a:t>
                      </a:r>
                      <a:endParaRPr lang="en-US" dirty="0"/>
                    </a:p>
                  </a:txBody>
                  <a:tcPr/>
                </a:tc>
                <a:tc>
                  <a:txBody>
                    <a:bodyPr/>
                    <a:lstStyle/>
                    <a:p>
                      <a:r>
                        <a:rPr lang="en-US" dirty="0" smtClean="0"/>
                        <a:t>0.5</a:t>
                      </a:r>
                      <a:endParaRPr lang="en-US" dirty="0"/>
                    </a:p>
                  </a:txBody>
                  <a:tcPr/>
                </a:tc>
                <a:tc>
                  <a:txBody>
                    <a:bodyPr/>
                    <a:lstStyle/>
                    <a:p>
                      <a:r>
                        <a:rPr lang="en-US" dirty="0" smtClean="0"/>
                        <a:t>1.5m</a:t>
                      </a:r>
                      <a:endParaRPr lang="en-US" dirty="0"/>
                    </a:p>
                  </a:txBody>
                  <a:tcPr/>
                </a:tc>
                <a:tc>
                  <a:txBody>
                    <a:bodyPr/>
                    <a:lstStyle/>
                    <a:p>
                      <a:r>
                        <a:rPr lang="en-US" dirty="0" smtClean="0"/>
                        <a:t>(2.20)</a:t>
                      </a:r>
                      <a:endParaRPr lang="en-US" dirty="0"/>
                    </a:p>
                  </a:txBody>
                  <a:tcPr/>
                </a:tc>
                <a:extLst>
                  <a:ext uri="{0D108BD9-81ED-4DB2-BD59-A6C34878D82A}">
                    <a16:rowId xmlns="" xmlns:a16="http://schemas.microsoft.com/office/drawing/2014/main" val="10002"/>
                  </a:ext>
                </a:extLst>
              </a:tr>
              <a:tr h="370840">
                <a:tc>
                  <a:txBody>
                    <a:bodyPr/>
                    <a:lstStyle/>
                    <a:p>
                      <a:r>
                        <a:rPr lang="en-US" dirty="0" smtClean="0"/>
                        <a:t>Contribution </a:t>
                      </a:r>
                      <a:endParaRPr lang="en-US" dirty="0"/>
                    </a:p>
                  </a:txBody>
                  <a:tcPr/>
                </a:tc>
                <a:tc>
                  <a:txBody>
                    <a:bodyPr/>
                    <a:lstStyle/>
                    <a:p>
                      <a:r>
                        <a:rPr lang="en-US" dirty="0" smtClean="0"/>
                        <a:t>0.8</a:t>
                      </a:r>
                      <a:endParaRPr lang="en-US" dirty="0"/>
                    </a:p>
                  </a:txBody>
                  <a:tcPr/>
                </a:tc>
                <a:tc>
                  <a:txBody>
                    <a:bodyPr/>
                    <a:lstStyle/>
                    <a:p>
                      <a:r>
                        <a:rPr lang="en-US" dirty="0" smtClean="0"/>
                        <a:t>1.5m</a:t>
                      </a:r>
                      <a:endParaRPr lang="en-US" dirty="0"/>
                    </a:p>
                  </a:txBody>
                  <a:tcPr/>
                </a:tc>
                <a:tc>
                  <a:txBody>
                    <a:bodyPr/>
                    <a:lstStyle/>
                    <a:p>
                      <a:r>
                        <a:rPr lang="en-US" dirty="0" smtClean="0"/>
                        <a:t>1.5m</a:t>
                      </a:r>
                      <a:endParaRPr lang="en-US" dirty="0"/>
                    </a:p>
                  </a:txBody>
                  <a:tcPr/>
                </a:tc>
                <a:tc>
                  <a:txBody>
                    <a:bodyPr/>
                    <a:lstStyle/>
                    <a:p>
                      <a:r>
                        <a:rPr lang="en-US" dirty="0" smtClean="0"/>
                        <a:t> 3.80m</a:t>
                      </a:r>
                      <a:endParaRPr lang="en-US" dirty="0"/>
                    </a:p>
                  </a:txBody>
                  <a:tcPr/>
                </a:tc>
                <a:extLst>
                  <a:ext uri="{0D108BD9-81ED-4DB2-BD59-A6C34878D82A}">
                    <a16:rowId xmlns="" xmlns:a16="http://schemas.microsoft.com/office/drawing/2014/main" val="10003"/>
                  </a:ext>
                </a:extLst>
              </a:tr>
              <a:tr h="370840">
                <a:tc>
                  <a:txBody>
                    <a:bodyPr/>
                    <a:lstStyle/>
                    <a:p>
                      <a:r>
                        <a:rPr lang="en-US" dirty="0" smtClean="0"/>
                        <a:t>-Fixed cost </a:t>
                      </a:r>
                      <a:endParaRPr lang="en-US" dirty="0"/>
                    </a:p>
                  </a:txBody>
                  <a:tcPr/>
                </a:tc>
                <a:tc>
                  <a:txBody>
                    <a:bodyPr/>
                    <a:lstStyle/>
                    <a:p>
                      <a:r>
                        <a:rPr lang="en-US" dirty="0" smtClean="0"/>
                        <a:t>0.9</a:t>
                      </a:r>
                      <a:endParaRPr lang="en-US" dirty="0"/>
                    </a:p>
                  </a:txBody>
                  <a:tcPr/>
                </a:tc>
                <a:tc>
                  <a:txBody>
                    <a:bodyPr/>
                    <a:lstStyle/>
                    <a:p>
                      <a:r>
                        <a:rPr lang="en-US" dirty="0" smtClean="0"/>
                        <a:t>0.9</a:t>
                      </a:r>
                      <a:endParaRPr lang="en-US" dirty="0"/>
                    </a:p>
                  </a:txBody>
                  <a:tcPr/>
                </a:tc>
                <a:tc>
                  <a:txBody>
                    <a:bodyPr/>
                    <a:lstStyle/>
                    <a:p>
                      <a:r>
                        <a:rPr lang="en-US" dirty="0" smtClean="0"/>
                        <a:t>0.9</a:t>
                      </a:r>
                      <a:endParaRPr lang="en-US" dirty="0"/>
                    </a:p>
                  </a:txBody>
                  <a:tcPr/>
                </a:tc>
                <a:tc>
                  <a:txBody>
                    <a:bodyPr/>
                    <a:lstStyle/>
                    <a:p>
                      <a:r>
                        <a:rPr lang="en-US" dirty="0" smtClean="0"/>
                        <a:t> 2.7m</a:t>
                      </a:r>
                      <a:endParaRPr lang="en-US" dirty="0"/>
                    </a:p>
                  </a:txBody>
                  <a:tcPr/>
                </a:tc>
                <a:extLst>
                  <a:ext uri="{0D108BD9-81ED-4DB2-BD59-A6C34878D82A}">
                    <a16:rowId xmlns="" xmlns:a16="http://schemas.microsoft.com/office/drawing/2014/main" val="10004"/>
                  </a:ext>
                </a:extLst>
              </a:tr>
              <a:tr h="370840">
                <a:tc>
                  <a:txBody>
                    <a:bodyPr/>
                    <a:lstStyle/>
                    <a:p>
                      <a:r>
                        <a:rPr lang="en-US" dirty="0" smtClean="0"/>
                        <a:t>Profit </a:t>
                      </a:r>
                      <a:endParaRPr lang="en-US" dirty="0"/>
                    </a:p>
                  </a:txBody>
                  <a:tcPr/>
                </a:tc>
                <a:tc>
                  <a:txBody>
                    <a:bodyPr/>
                    <a:lstStyle/>
                    <a:p>
                      <a:r>
                        <a:rPr lang="en-US" dirty="0" smtClean="0"/>
                        <a:t>(0.1)</a:t>
                      </a:r>
                      <a:endParaRPr lang="en-US" dirty="0"/>
                    </a:p>
                  </a:txBody>
                  <a:tcPr/>
                </a:tc>
                <a:tc>
                  <a:txBody>
                    <a:bodyPr/>
                    <a:lstStyle/>
                    <a:p>
                      <a:r>
                        <a:rPr lang="en-US" dirty="0" smtClean="0"/>
                        <a:t>0.6</a:t>
                      </a:r>
                      <a:endParaRPr lang="en-US" dirty="0"/>
                    </a:p>
                  </a:txBody>
                  <a:tcPr/>
                </a:tc>
                <a:tc>
                  <a:txBody>
                    <a:bodyPr/>
                    <a:lstStyle/>
                    <a:p>
                      <a:r>
                        <a:rPr lang="en-US" dirty="0" smtClean="0"/>
                        <a:t>0.6</a:t>
                      </a:r>
                      <a:endParaRPr lang="en-US" dirty="0"/>
                    </a:p>
                  </a:txBody>
                  <a:tcPr/>
                </a:tc>
                <a:tc>
                  <a:txBody>
                    <a:bodyPr/>
                    <a:lstStyle/>
                    <a:p>
                      <a:r>
                        <a:rPr lang="en-US" dirty="0" smtClean="0"/>
                        <a:t> 1.1m</a:t>
                      </a:r>
                      <a:endParaRPr lang="en-US" dirty="0"/>
                    </a:p>
                  </a:txBody>
                  <a:tcPr/>
                </a:tc>
                <a:extLst>
                  <a:ext uri="{0D108BD9-81ED-4DB2-BD59-A6C34878D82A}">
                    <a16:rowId xmlns="" xmlns:a16="http://schemas.microsoft.com/office/drawing/2014/main" val="10005"/>
                  </a:ext>
                </a:extLst>
              </a:tr>
            </a:tbl>
          </a:graphicData>
        </a:graphic>
      </p:graphicFrame>
      <p:sp>
        <p:nvSpPr>
          <p:cNvPr id="5" name="TextBox 4"/>
          <p:cNvSpPr txBox="1"/>
          <p:nvPr/>
        </p:nvSpPr>
        <p:spPr>
          <a:xfrm>
            <a:off x="1524000" y="3962400"/>
            <a:ext cx="6553200" cy="923330"/>
          </a:xfrm>
          <a:prstGeom prst="rect">
            <a:avLst/>
          </a:prstGeom>
          <a:noFill/>
        </p:spPr>
        <p:txBody>
          <a:bodyPr wrap="square" rtlCol="0">
            <a:spAutoFit/>
          </a:bodyPr>
          <a:lstStyle/>
          <a:p>
            <a:r>
              <a:rPr lang="en-US" b="1" u="sng" dirty="0" smtClean="0"/>
              <a:t>Product A</a:t>
            </a:r>
            <a:r>
              <a:rPr lang="en-US" dirty="0" smtClean="0"/>
              <a:t> in the portfolio has been making continues losses during last few financial years of the company.  Advice whether the </a:t>
            </a:r>
            <a:r>
              <a:rPr lang="en-US" b="1" u="sng" dirty="0" smtClean="0"/>
              <a:t>product A </a:t>
            </a:r>
            <a:r>
              <a:rPr lang="en-US" dirty="0" smtClean="0"/>
              <a:t>should be discontinued or not.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a:xfrm>
            <a:off x="685800" y="0"/>
            <a:ext cx="7772400" cy="1143000"/>
          </a:xfrm>
        </p:spPr>
        <p:txBody>
          <a:bodyPr/>
          <a:lstStyle/>
          <a:p>
            <a:r>
              <a:rPr lang="en-US"/>
              <a:t>Business Level Strategy</a:t>
            </a:r>
          </a:p>
        </p:txBody>
      </p:sp>
      <p:sp>
        <p:nvSpPr>
          <p:cNvPr id="21507" name="Rectangle 3"/>
          <p:cNvSpPr>
            <a:spLocks noGrp="1" noChangeArrowheads="1"/>
          </p:cNvSpPr>
          <p:nvPr>
            <p:ph type="body" idx="1"/>
          </p:nvPr>
        </p:nvSpPr>
        <p:spPr>
          <a:xfrm>
            <a:off x="685800" y="1219200"/>
            <a:ext cx="7772400" cy="4648200"/>
          </a:xfrm>
        </p:spPr>
        <p:txBody>
          <a:bodyPr>
            <a:normAutofit fontScale="92500" lnSpcReduction="10000"/>
          </a:bodyPr>
          <a:lstStyle/>
          <a:p>
            <a:r>
              <a:rPr lang="en-US" sz="2800"/>
              <a:t>How do we support the corporate strategy?</a:t>
            </a:r>
          </a:p>
          <a:p>
            <a:r>
              <a:rPr lang="en-US" sz="2800"/>
              <a:t>How do we compete in a specific business arena?</a:t>
            </a:r>
          </a:p>
          <a:p>
            <a:r>
              <a:rPr lang="en-US" sz="2800"/>
              <a:t>Three types of business level strategies:</a:t>
            </a:r>
          </a:p>
          <a:p>
            <a:pPr lvl="1"/>
            <a:r>
              <a:rPr lang="en-US" sz="2400"/>
              <a:t>Low cost producer</a:t>
            </a:r>
          </a:p>
          <a:p>
            <a:pPr lvl="1"/>
            <a:r>
              <a:rPr lang="en-US" sz="2400"/>
              <a:t>Differentiator</a:t>
            </a:r>
          </a:p>
          <a:p>
            <a:pPr lvl="1"/>
            <a:r>
              <a:rPr lang="en-US" sz="2400"/>
              <a:t>Focus</a:t>
            </a:r>
          </a:p>
          <a:p>
            <a:r>
              <a:rPr lang="en-US" sz="2800"/>
              <a:t>Four areas of focus</a:t>
            </a:r>
          </a:p>
          <a:p>
            <a:pPr lvl="1"/>
            <a:r>
              <a:rPr lang="en-US" sz="2400"/>
              <a:t>Generate sustainable competitive advantages</a:t>
            </a:r>
          </a:p>
          <a:p>
            <a:pPr lvl="1"/>
            <a:r>
              <a:rPr lang="en-US" sz="2400"/>
              <a:t>Develop and nurture (potentially) valuable capabilities</a:t>
            </a:r>
          </a:p>
          <a:p>
            <a:pPr lvl="1"/>
            <a:r>
              <a:rPr lang="en-US" sz="2400"/>
              <a:t>Respond to environmental changes</a:t>
            </a:r>
          </a:p>
          <a:p>
            <a:pPr lvl="1"/>
            <a:r>
              <a:rPr lang="en-US" sz="2400"/>
              <a:t>Approval of functional level strategies</a:t>
            </a:r>
          </a:p>
          <a:p>
            <a:pPr lvl="1"/>
            <a:endParaRPr lang="en-US" sz="24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a:xfrm>
            <a:off x="685800" y="304800"/>
            <a:ext cx="7772400" cy="1143000"/>
          </a:xfrm>
        </p:spPr>
        <p:txBody>
          <a:bodyPr/>
          <a:lstStyle/>
          <a:p>
            <a:r>
              <a:rPr lang="en-US" sz="2800"/>
              <a:t>Functional / Operational Level Strategy</a:t>
            </a:r>
          </a:p>
        </p:txBody>
      </p:sp>
      <p:sp>
        <p:nvSpPr>
          <p:cNvPr id="23555" name="Rectangle 3"/>
          <p:cNvSpPr>
            <a:spLocks noGrp="1" noChangeArrowheads="1"/>
          </p:cNvSpPr>
          <p:nvPr>
            <p:ph type="body" sz="half" idx="1"/>
          </p:nvPr>
        </p:nvSpPr>
        <p:spPr>
          <a:xfrm>
            <a:off x="685800" y="1600200"/>
            <a:ext cx="3810000" cy="4495800"/>
          </a:xfrm>
        </p:spPr>
        <p:txBody>
          <a:bodyPr/>
          <a:lstStyle/>
          <a:p>
            <a:r>
              <a:rPr lang="en-US"/>
              <a:t>Functional: How do we support the business level strategy?</a:t>
            </a:r>
          </a:p>
          <a:p>
            <a:r>
              <a:rPr lang="en-US"/>
              <a:t>Operational: How do we support the functional level strategy?</a:t>
            </a:r>
          </a:p>
        </p:txBody>
      </p:sp>
      <p:sp>
        <p:nvSpPr>
          <p:cNvPr id="23556" name="Rectangle 4"/>
          <p:cNvSpPr>
            <a:spLocks noGrp="1" noChangeArrowheads="1"/>
          </p:cNvSpPr>
          <p:nvPr>
            <p:ph type="body" sz="half" idx="2"/>
          </p:nvPr>
        </p:nvSpPr>
        <p:spPr>
          <a:xfrm>
            <a:off x="4648200" y="1524000"/>
            <a:ext cx="4114800" cy="4572000"/>
          </a:xfrm>
        </p:spPr>
        <p:txBody>
          <a:bodyPr>
            <a:normAutofit lnSpcReduction="10000"/>
          </a:bodyPr>
          <a:lstStyle/>
          <a:p>
            <a:r>
              <a:rPr lang="en-US"/>
              <a:t>An example.</a:t>
            </a:r>
          </a:p>
          <a:p>
            <a:r>
              <a:rPr lang="en-US"/>
              <a:t>Business L.S.: Become the low cost producer of widgets</a:t>
            </a:r>
          </a:p>
          <a:p>
            <a:r>
              <a:rPr lang="en-US"/>
              <a:t>Functional L.S. (Mfg.):  Reduce manufacturing costs by 10%</a:t>
            </a:r>
          </a:p>
          <a:p>
            <a:r>
              <a:rPr lang="en-US"/>
              <a:t>Operational (Plant #1):  Increase worker productivity by 15%</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a:xfrm>
            <a:off x="685800" y="133350"/>
            <a:ext cx="7772400" cy="1143000"/>
          </a:xfrm>
          <a:noFill/>
          <a:ln/>
        </p:spPr>
        <p:txBody>
          <a:bodyPr lIns="92075" tIns="46038" rIns="92075" bIns="46038"/>
          <a:lstStyle/>
          <a:p>
            <a:r>
              <a:rPr lang="en-US" sz="3200">
                <a:solidFill>
                  <a:schemeClr val="tx1"/>
                </a:solidFill>
              </a:rPr>
              <a:t>A Simple Organization Chart</a:t>
            </a:r>
            <a:br>
              <a:rPr lang="en-US" sz="3200">
                <a:solidFill>
                  <a:schemeClr val="tx1"/>
                </a:solidFill>
              </a:rPr>
            </a:br>
            <a:r>
              <a:rPr lang="en-US" sz="3200">
                <a:solidFill>
                  <a:schemeClr val="tx1"/>
                </a:solidFill>
              </a:rPr>
              <a:t>(Single Product Business)</a:t>
            </a:r>
          </a:p>
        </p:txBody>
      </p:sp>
      <p:sp>
        <p:nvSpPr>
          <p:cNvPr id="25603" name="Rectangle 3"/>
          <p:cNvSpPr>
            <a:spLocks noChangeArrowheads="1"/>
          </p:cNvSpPr>
          <p:nvPr/>
        </p:nvSpPr>
        <p:spPr bwMode="auto">
          <a:xfrm>
            <a:off x="3657600" y="1447800"/>
            <a:ext cx="1828800" cy="838200"/>
          </a:xfrm>
          <a:prstGeom prst="rect">
            <a:avLst/>
          </a:prstGeom>
          <a:solidFill>
            <a:srgbClr val="FFF3D8"/>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5604" name="Rectangle 4"/>
          <p:cNvSpPr>
            <a:spLocks noChangeArrowheads="1"/>
          </p:cNvSpPr>
          <p:nvPr/>
        </p:nvSpPr>
        <p:spPr bwMode="auto">
          <a:xfrm>
            <a:off x="3916363" y="1554163"/>
            <a:ext cx="1327286" cy="400752"/>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Business</a:t>
            </a:r>
          </a:p>
        </p:txBody>
      </p:sp>
      <p:sp>
        <p:nvSpPr>
          <p:cNvPr id="25605" name="Rectangle 5"/>
          <p:cNvSpPr>
            <a:spLocks noChangeArrowheads="1"/>
          </p:cNvSpPr>
          <p:nvPr/>
        </p:nvSpPr>
        <p:spPr bwMode="auto">
          <a:xfrm>
            <a:off x="9525" y="3657600"/>
            <a:ext cx="1752600" cy="838200"/>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5606" name="Rectangle 6"/>
          <p:cNvSpPr>
            <a:spLocks noChangeArrowheads="1"/>
          </p:cNvSpPr>
          <p:nvPr/>
        </p:nvSpPr>
        <p:spPr bwMode="auto">
          <a:xfrm>
            <a:off x="0" y="3763963"/>
            <a:ext cx="1869101" cy="708528"/>
          </a:xfrm>
          <a:prstGeom prst="rect">
            <a:avLst/>
          </a:prstGeom>
          <a:noFill/>
          <a:ln w="9525" algn="ctr">
            <a:noFill/>
            <a:miter lim="800000"/>
            <a:headEnd/>
            <a:tailEnd/>
          </a:ln>
          <a:effectLst/>
        </p:spPr>
        <p:txBody>
          <a:bodyPr wrap="none" lIns="92075" tIns="46038" rIns="92075" bIns="46038">
            <a:spAutoFit/>
          </a:bodyPr>
          <a:lstStyle/>
          <a:p>
            <a:pPr algn="ctr"/>
            <a:r>
              <a:rPr lang="en-US" sz="2000" b="1" dirty="0">
                <a:latin typeface="Arial" charset="0"/>
              </a:rPr>
              <a:t>Research</a:t>
            </a:r>
            <a:r>
              <a:rPr lang="en-US" sz="2000" b="1" dirty="0">
                <a:solidFill>
                  <a:schemeClr val="bg1"/>
                </a:solidFill>
                <a:latin typeface="Arial" charset="0"/>
              </a:rPr>
              <a:t> </a:t>
            </a:r>
            <a:r>
              <a:rPr lang="en-US" sz="2000" b="1" dirty="0">
                <a:latin typeface="Arial" charset="0"/>
              </a:rPr>
              <a:t>and</a:t>
            </a:r>
          </a:p>
          <a:p>
            <a:pPr algn="ctr"/>
            <a:r>
              <a:rPr lang="en-US" sz="2000" b="1" dirty="0">
                <a:latin typeface="Arial" charset="0"/>
              </a:rPr>
              <a:t>Development</a:t>
            </a:r>
          </a:p>
        </p:txBody>
      </p:sp>
      <p:sp>
        <p:nvSpPr>
          <p:cNvPr id="25607" name="Rectangle 7"/>
          <p:cNvSpPr>
            <a:spLocks noChangeArrowheads="1"/>
          </p:cNvSpPr>
          <p:nvPr/>
        </p:nvSpPr>
        <p:spPr bwMode="auto">
          <a:xfrm>
            <a:off x="1838325" y="3657600"/>
            <a:ext cx="1752600" cy="838200"/>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5608" name="Rectangle 8"/>
          <p:cNvSpPr>
            <a:spLocks noChangeArrowheads="1"/>
          </p:cNvSpPr>
          <p:nvPr/>
        </p:nvSpPr>
        <p:spPr bwMode="auto">
          <a:xfrm>
            <a:off x="1787525" y="3916363"/>
            <a:ext cx="1952458" cy="400752"/>
          </a:xfrm>
          <a:prstGeom prst="rect">
            <a:avLst/>
          </a:prstGeom>
          <a:noFill/>
          <a:ln w="9525" algn="ctr">
            <a:noFill/>
            <a:miter lim="800000"/>
            <a:headEnd/>
            <a:tailEnd/>
          </a:ln>
          <a:effectLst/>
        </p:spPr>
        <p:txBody>
          <a:bodyPr wrap="none" lIns="92075" tIns="46038" rIns="92075" bIns="46038">
            <a:spAutoFit/>
          </a:bodyPr>
          <a:lstStyle/>
          <a:p>
            <a:pPr algn="ctr"/>
            <a:r>
              <a:rPr lang="en-US" sz="2000" b="1" dirty="0">
                <a:latin typeface="Arial" charset="0"/>
              </a:rPr>
              <a:t>Manufacturing</a:t>
            </a:r>
          </a:p>
        </p:txBody>
      </p:sp>
      <p:sp>
        <p:nvSpPr>
          <p:cNvPr id="25609" name="Rectangle 9"/>
          <p:cNvSpPr>
            <a:spLocks noChangeArrowheads="1"/>
          </p:cNvSpPr>
          <p:nvPr/>
        </p:nvSpPr>
        <p:spPr bwMode="auto">
          <a:xfrm>
            <a:off x="3667125" y="3657600"/>
            <a:ext cx="1676400" cy="838200"/>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5610" name="Rectangle 10"/>
          <p:cNvSpPr>
            <a:spLocks noChangeArrowheads="1"/>
          </p:cNvSpPr>
          <p:nvPr/>
        </p:nvSpPr>
        <p:spPr bwMode="auto">
          <a:xfrm>
            <a:off x="3813175" y="3916363"/>
            <a:ext cx="1396216" cy="400752"/>
          </a:xfrm>
          <a:prstGeom prst="rect">
            <a:avLst/>
          </a:prstGeom>
          <a:noFill/>
          <a:ln w="9525" algn="ctr">
            <a:noFill/>
            <a:miter lim="800000"/>
            <a:headEnd/>
            <a:tailEnd/>
          </a:ln>
          <a:effectLst/>
        </p:spPr>
        <p:txBody>
          <a:bodyPr wrap="none" lIns="92075" tIns="46038" rIns="92075" bIns="46038">
            <a:spAutoFit/>
          </a:bodyPr>
          <a:lstStyle/>
          <a:p>
            <a:pPr algn="ctr"/>
            <a:r>
              <a:rPr lang="en-US" sz="2000" b="1" dirty="0">
                <a:latin typeface="Arial" charset="0"/>
              </a:rPr>
              <a:t>Marketing</a:t>
            </a:r>
          </a:p>
        </p:txBody>
      </p:sp>
      <p:sp>
        <p:nvSpPr>
          <p:cNvPr id="25611" name="Rectangle 11"/>
          <p:cNvSpPr>
            <a:spLocks noChangeArrowheads="1"/>
          </p:cNvSpPr>
          <p:nvPr/>
        </p:nvSpPr>
        <p:spPr bwMode="auto">
          <a:xfrm>
            <a:off x="5419725" y="3657600"/>
            <a:ext cx="1676400" cy="838200"/>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5612" name="Rectangle 12"/>
          <p:cNvSpPr>
            <a:spLocks noChangeArrowheads="1"/>
          </p:cNvSpPr>
          <p:nvPr/>
        </p:nvSpPr>
        <p:spPr bwMode="auto">
          <a:xfrm>
            <a:off x="5516563" y="3763963"/>
            <a:ext cx="1498808" cy="708528"/>
          </a:xfrm>
          <a:prstGeom prst="rect">
            <a:avLst/>
          </a:prstGeom>
          <a:noFill/>
          <a:ln w="9525" algn="ctr">
            <a:noFill/>
            <a:miter lim="800000"/>
            <a:headEnd/>
            <a:tailEnd/>
          </a:ln>
          <a:effectLst/>
        </p:spPr>
        <p:txBody>
          <a:bodyPr wrap="none" lIns="92075" tIns="46038" rIns="92075" bIns="46038">
            <a:spAutoFit/>
          </a:bodyPr>
          <a:lstStyle/>
          <a:p>
            <a:pPr algn="ctr"/>
            <a:r>
              <a:rPr lang="en-US" sz="2000" b="1" dirty="0">
                <a:latin typeface="Arial" charset="0"/>
              </a:rPr>
              <a:t>Human</a:t>
            </a:r>
          </a:p>
          <a:p>
            <a:pPr algn="ctr"/>
            <a:r>
              <a:rPr lang="en-US" sz="2000" b="1" dirty="0">
                <a:latin typeface="Arial" charset="0"/>
              </a:rPr>
              <a:t>Resources</a:t>
            </a:r>
          </a:p>
        </p:txBody>
      </p:sp>
      <p:sp>
        <p:nvSpPr>
          <p:cNvPr id="25613" name="Rectangle 13"/>
          <p:cNvSpPr>
            <a:spLocks noChangeArrowheads="1"/>
          </p:cNvSpPr>
          <p:nvPr/>
        </p:nvSpPr>
        <p:spPr bwMode="auto">
          <a:xfrm>
            <a:off x="7172325" y="3657600"/>
            <a:ext cx="1676400" cy="838200"/>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5614" name="Rectangle 14"/>
          <p:cNvSpPr>
            <a:spLocks noChangeArrowheads="1"/>
          </p:cNvSpPr>
          <p:nvPr/>
        </p:nvSpPr>
        <p:spPr bwMode="auto">
          <a:xfrm>
            <a:off x="7439025" y="3916363"/>
            <a:ext cx="1155766" cy="400752"/>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Finance</a:t>
            </a:r>
          </a:p>
        </p:txBody>
      </p:sp>
      <p:sp>
        <p:nvSpPr>
          <p:cNvPr id="25615" name="Line 15"/>
          <p:cNvSpPr>
            <a:spLocks noChangeShapeType="1"/>
          </p:cNvSpPr>
          <p:nvPr/>
        </p:nvSpPr>
        <p:spPr bwMode="auto">
          <a:xfrm flipV="1">
            <a:off x="4505325" y="3352800"/>
            <a:ext cx="0" cy="30480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5616" name="Line 16"/>
          <p:cNvSpPr>
            <a:spLocks noChangeShapeType="1"/>
          </p:cNvSpPr>
          <p:nvPr/>
        </p:nvSpPr>
        <p:spPr bwMode="auto">
          <a:xfrm flipV="1">
            <a:off x="6257925" y="3352800"/>
            <a:ext cx="0" cy="30480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5617" name="Line 17"/>
          <p:cNvSpPr>
            <a:spLocks noChangeShapeType="1"/>
          </p:cNvSpPr>
          <p:nvPr/>
        </p:nvSpPr>
        <p:spPr bwMode="auto">
          <a:xfrm flipV="1">
            <a:off x="8086725" y="3352800"/>
            <a:ext cx="0" cy="30480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5618" name="Line 18"/>
          <p:cNvSpPr>
            <a:spLocks noChangeShapeType="1"/>
          </p:cNvSpPr>
          <p:nvPr/>
        </p:nvSpPr>
        <p:spPr bwMode="auto">
          <a:xfrm flipV="1">
            <a:off x="1000125" y="3352800"/>
            <a:ext cx="0" cy="30480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5619" name="Line 19"/>
          <p:cNvSpPr>
            <a:spLocks noChangeShapeType="1"/>
          </p:cNvSpPr>
          <p:nvPr/>
        </p:nvSpPr>
        <p:spPr bwMode="auto">
          <a:xfrm flipV="1">
            <a:off x="2752725" y="3352800"/>
            <a:ext cx="0" cy="30480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5620" name="Line 20"/>
          <p:cNvSpPr>
            <a:spLocks noChangeShapeType="1"/>
          </p:cNvSpPr>
          <p:nvPr/>
        </p:nvSpPr>
        <p:spPr bwMode="auto">
          <a:xfrm>
            <a:off x="1000125" y="3352800"/>
            <a:ext cx="7086600" cy="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5621" name="Line 21"/>
          <p:cNvSpPr>
            <a:spLocks noChangeShapeType="1"/>
          </p:cNvSpPr>
          <p:nvPr/>
        </p:nvSpPr>
        <p:spPr bwMode="auto">
          <a:xfrm>
            <a:off x="4657725" y="2362200"/>
            <a:ext cx="0" cy="97155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5622" name="Rectangle 22"/>
          <p:cNvSpPr>
            <a:spLocks noChangeArrowheads="1"/>
          </p:cNvSpPr>
          <p:nvPr/>
        </p:nvSpPr>
        <p:spPr bwMode="auto">
          <a:xfrm>
            <a:off x="228600" y="4648200"/>
            <a:ext cx="1468438" cy="1006475"/>
          </a:xfrm>
          <a:prstGeom prst="rect">
            <a:avLst/>
          </a:prstGeom>
          <a:noFill/>
          <a:ln w="9525">
            <a:noFill/>
            <a:miter lim="800000"/>
            <a:headEnd/>
            <a:tailEnd/>
          </a:ln>
          <a:effectLst/>
        </p:spPr>
        <p:txBody>
          <a:bodyPr wrap="none" lIns="92075" tIns="46038" rIns="92075" bIns="46038">
            <a:spAutoFit/>
          </a:bodyPr>
          <a:lstStyle/>
          <a:p>
            <a:r>
              <a:rPr lang="en-US" sz="2000" b="1">
                <a:latin typeface="Arial" charset="0"/>
              </a:rPr>
              <a:t>Functional</a:t>
            </a:r>
          </a:p>
          <a:p>
            <a:r>
              <a:rPr lang="en-US" sz="2000" b="1">
                <a:latin typeface="Arial" charset="0"/>
              </a:rPr>
              <a:t>Level</a:t>
            </a:r>
          </a:p>
          <a:p>
            <a:r>
              <a:rPr lang="en-US" sz="2000" b="1">
                <a:latin typeface="Arial" charset="0"/>
              </a:rPr>
              <a:t>Strategy</a:t>
            </a:r>
          </a:p>
        </p:txBody>
      </p:sp>
      <p:sp>
        <p:nvSpPr>
          <p:cNvPr id="25623" name="Rectangle 23"/>
          <p:cNvSpPr>
            <a:spLocks noChangeArrowheads="1"/>
          </p:cNvSpPr>
          <p:nvPr/>
        </p:nvSpPr>
        <p:spPr bwMode="auto">
          <a:xfrm>
            <a:off x="228600" y="1524000"/>
            <a:ext cx="1314450" cy="1006475"/>
          </a:xfrm>
          <a:prstGeom prst="rect">
            <a:avLst/>
          </a:prstGeom>
          <a:noFill/>
          <a:ln w="9525">
            <a:noFill/>
            <a:miter lim="800000"/>
            <a:headEnd/>
            <a:tailEnd/>
          </a:ln>
          <a:effectLst/>
        </p:spPr>
        <p:txBody>
          <a:bodyPr wrap="none">
            <a:spAutoFit/>
          </a:bodyPr>
          <a:lstStyle/>
          <a:p>
            <a:r>
              <a:rPr lang="en-US" sz="2000" b="1">
                <a:latin typeface="Arial" charset="0"/>
              </a:rPr>
              <a:t>Business</a:t>
            </a:r>
          </a:p>
          <a:p>
            <a:r>
              <a:rPr lang="en-US" sz="2000" b="1">
                <a:latin typeface="Arial" charset="0"/>
              </a:rPr>
              <a:t>Level</a:t>
            </a:r>
          </a:p>
          <a:p>
            <a:r>
              <a:rPr lang="en-US" sz="2000" b="1">
                <a:latin typeface="Arial" charset="0"/>
              </a:rPr>
              <a:t>Strategy</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685800" y="133350"/>
            <a:ext cx="7772400" cy="1143000"/>
          </a:xfrm>
          <a:noFill/>
          <a:ln/>
        </p:spPr>
        <p:txBody>
          <a:bodyPr lIns="92075" tIns="46038" rIns="92075" bIns="46038"/>
          <a:lstStyle/>
          <a:p>
            <a:r>
              <a:rPr lang="en-US" sz="3200">
                <a:solidFill>
                  <a:schemeClr val="tx1"/>
                </a:solidFill>
              </a:rPr>
              <a:t>A Simple Organization Chart</a:t>
            </a:r>
            <a:br>
              <a:rPr lang="en-US" sz="3200">
                <a:solidFill>
                  <a:schemeClr val="tx1"/>
                </a:solidFill>
              </a:rPr>
            </a:br>
            <a:r>
              <a:rPr lang="en-US" sz="3200">
                <a:solidFill>
                  <a:schemeClr val="tx1"/>
                </a:solidFill>
              </a:rPr>
              <a:t>(Dominant or Related Product Business)</a:t>
            </a:r>
          </a:p>
        </p:txBody>
      </p:sp>
      <p:sp>
        <p:nvSpPr>
          <p:cNvPr id="27651" name="Rectangle 3"/>
          <p:cNvSpPr>
            <a:spLocks noChangeArrowheads="1"/>
          </p:cNvSpPr>
          <p:nvPr/>
        </p:nvSpPr>
        <p:spPr bwMode="auto">
          <a:xfrm>
            <a:off x="3581400" y="1295400"/>
            <a:ext cx="1828800" cy="838200"/>
          </a:xfrm>
          <a:prstGeom prst="rect">
            <a:avLst/>
          </a:prstGeom>
          <a:solidFill>
            <a:srgbClr val="FFF3D8"/>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52" name="Rectangle 4"/>
          <p:cNvSpPr>
            <a:spLocks noChangeArrowheads="1"/>
          </p:cNvSpPr>
          <p:nvPr/>
        </p:nvSpPr>
        <p:spPr bwMode="auto">
          <a:xfrm>
            <a:off x="3633788" y="1554163"/>
            <a:ext cx="1654299" cy="1016305"/>
          </a:xfrm>
          <a:prstGeom prst="rect">
            <a:avLst/>
          </a:prstGeom>
          <a:noFill/>
          <a:ln w="9525">
            <a:noFill/>
            <a:miter lim="800000"/>
            <a:headEnd/>
            <a:tailEnd/>
          </a:ln>
          <a:effectLst/>
        </p:spPr>
        <p:txBody>
          <a:bodyPr wrap="none" lIns="92075" tIns="46038" rIns="92075" bIns="46038">
            <a:spAutoFit/>
          </a:bodyPr>
          <a:lstStyle/>
          <a:p>
            <a:pPr algn="ctr"/>
            <a:r>
              <a:rPr lang="en-US" sz="2000" b="1" dirty="0" smtClean="0">
                <a:latin typeface="Arial" charset="0"/>
              </a:rPr>
              <a:t>Multi</a:t>
            </a:r>
          </a:p>
          <a:p>
            <a:pPr algn="ctr"/>
            <a:r>
              <a:rPr lang="en-US" sz="2000" b="1" dirty="0" smtClean="0">
                <a:latin typeface="Arial" charset="0"/>
              </a:rPr>
              <a:t>business</a:t>
            </a:r>
            <a:endParaRPr lang="en-US" sz="2000" b="1" dirty="0">
              <a:latin typeface="Arial" charset="0"/>
            </a:endParaRPr>
          </a:p>
          <a:p>
            <a:pPr algn="ctr"/>
            <a:r>
              <a:rPr lang="en-US" sz="2000" b="1" dirty="0">
                <a:latin typeface="Arial" charset="0"/>
              </a:rPr>
              <a:t>Corporation</a:t>
            </a:r>
          </a:p>
        </p:txBody>
      </p:sp>
      <p:sp>
        <p:nvSpPr>
          <p:cNvPr id="27653" name="Rectangle 5"/>
          <p:cNvSpPr>
            <a:spLocks noChangeArrowheads="1"/>
          </p:cNvSpPr>
          <p:nvPr/>
        </p:nvSpPr>
        <p:spPr bwMode="auto">
          <a:xfrm>
            <a:off x="365125" y="1477963"/>
            <a:ext cx="1468438" cy="701675"/>
          </a:xfrm>
          <a:prstGeom prst="rect">
            <a:avLst/>
          </a:prstGeom>
          <a:noFill/>
          <a:ln w="9525">
            <a:noFill/>
            <a:miter lim="800000"/>
            <a:headEnd/>
            <a:tailEnd/>
          </a:ln>
          <a:effectLst/>
        </p:spPr>
        <p:txBody>
          <a:bodyPr wrap="none" lIns="92075" tIns="46038" rIns="92075" bIns="46038">
            <a:spAutoFit/>
          </a:bodyPr>
          <a:lstStyle/>
          <a:p>
            <a:r>
              <a:rPr lang="en-US" sz="2000" b="1">
                <a:latin typeface="Arial" charset="0"/>
              </a:rPr>
              <a:t>Corporate </a:t>
            </a:r>
          </a:p>
          <a:p>
            <a:r>
              <a:rPr lang="en-US" sz="2000" b="1">
                <a:latin typeface="Arial" charset="0"/>
              </a:rPr>
              <a:t>Level</a:t>
            </a:r>
          </a:p>
        </p:txBody>
      </p:sp>
      <p:grpSp>
        <p:nvGrpSpPr>
          <p:cNvPr id="2" name="Group 6"/>
          <p:cNvGrpSpPr>
            <a:grpSpLocks/>
          </p:cNvGrpSpPr>
          <p:nvPr/>
        </p:nvGrpSpPr>
        <p:grpSpPr bwMode="auto">
          <a:xfrm>
            <a:off x="365125" y="2362200"/>
            <a:ext cx="7559675" cy="1700213"/>
            <a:chOff x="230" y="1488"/>
            <a:chExt cx="4762" cy="1071"/>
          </a:xfrm>
        </p:grpSpPr>
        <p:sp>
          <p:nvSpPr>
            <p:cNvPr id="27655" name="Line 7"/>
            <p:cNvSpPr>
              <a:spLocks noChangeShapeType="1"/>
            </p:cNvSpPr>
            <p:nvPr/>
          </p:nvSpPr>
          <p:spPr bwMode="auto">
            <a:xfrm>
              <a:off x="2880" y="1488"/>
              <a:ext cx="0" cy="336"/>
            </a:xfrm>
            <a:prstGeom prst="line">
              <a:avLst/>
            </a:prstGeom>
            <a:noFill/>
            <a:ln w="50800">
              <a:solidFill>
                <a:schemeClr val="tx2"/>
              </a:solidFill>
              <a:round/>
              <a:headEnd type="none" w="sm" len="sm"/>
              <a:tailEnd type="none" w="sm" len="sm"/>
            </a:ln>
            <a:effectLst/>
          </p:spPr>
          <p:txBody>
            <a:bodyPr wrap="none" anchor="ctr"/>
            <a:lstStyle/>
            <a:p>
              <a:endParaRPr lang="en-US"/>
            </a:p>
          </p:txBody>
        </p:sp>
        <p:grpSp>
          <p:nvGrpSpPr>
            <p:cNvPr id="3" name="Group 8"/>
            <p:cNvGrpSpPr>
              <a:grpSpLocks/>
            </p:cNvGrpSpPr>
            <p:nvPr/>
          </p:nvGrpSpPr>
          <p:grpSpPr bwMode="auto">
            <a:xfrm>
              <a:off x="230" y="1762"/>
              <a:ext cx="4762" cy="797"/>
              <a:chOff x="230" y="1762"/>
              <a:chExt cx="4762" cy="797"/>
            </a:xfrm>
          </p:grpSpPr>
          <p:sp>
            <p:nvSpPr>
              <p:cNvPr id="27657" name="Rectangle 9"/>
              <p:cNvSpPr>
                <a:spLocks noChangeArrowheads="1"/>
              </p:cNvSpPr>
              <p:nvPr/>
            </p:nvSpPr>
            <p:spPr bwMode="auto">
              <a:xfrm>
                <a:off x="912" y="2031"/>
                <a:ext cx="1248" cy="528"/>
              </a:xfrm>
              <a:prstGeom prst="rect">
                <a:avLst/>
              </a:prstGeom>
              <a:solidFill>
                <a:srgbClr val="D2ECFE"/>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58" name="Rectangle 10"/>
              <p:cNvSpPr>
                <a:spLocks noChangeArrowheads="1"/>
              </p:cNvSpPr>
              <p:nvPr/>
            </p:nvSpPr>
            <p:spPr bwMode="auto">
              <a:xfrm>
                <a:off x="1056" y="2098"/>
                <a:ext cx="970" cy="446"/>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Business 1</a:t>
                </a:r>
              </a:p>
              <a:p>
                <a:pPr algn="ctr"/>
                <a:r>
                  <a:rPr lang="en-US" sz="2000" b="1" dirty="0">
                    <a:latin typeface="Arial" charset="0"/>
                  </a:rPr>
                  <a:t>(Related)</a:t>
                </a:r>
              </a:p>
            </p:txBody>
          </p:sp>
          <p:sp>
            <p:nvSpPr>
              <p:cNvPr id="27659" name="Rectangle 11"/>
              <p:cNvSpPr>
                <a:spLocks noChangeArrowheads="1"/>
              </p:cNvSpPr>
              <p:nvPr/>
            </p:nvSpPr>
            <p:spPr bwMode="auto">
              <a:xfrm>
                <a:off x="2304" y="2031"/>
                <a:ext cx="1248" cy="528"/>
              </a:xfrm>
              <a:prstGeom prst="rect">
                <a:avLst/>
              </a:prstGeom>
              <a:solidFill>
                <a:srgbClr val="D2ECFE"/>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60" name="Rectangle 12"/>
              <p:cNvSpPr>
                <a:spLocks noChangeArrowheads="1"/>
              </p:cNvSpPr>
              <p:nvPr/>
            </p:nvSpPr>
            <p:spPr bwMode="auto">
              <a:xfrm>
                <a:off x="2451" y="2098"/>
                <a:ext cx="970" cy="446"/>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Business 2</a:t>
                </a:r>
              </a:p>
              <a:p>
                <a:pPr algn="ctr"/>
                <a:r>
                  <a:rPr lang="en-US" sz="2000" b="1" dirty="0">
                    <a:latin typeface="Arial" charset="0"/>
                  </a:rPr>
                  <a:t>(Related)</a:t>
                </a:r>
              </a:p>
            </p:txBody>
          </p:sp>
          <p:sp>
            <p:nvSpPr>
              <p:cNvPr id="27661" name="Rectangle 13"/>
              <p:cNvSpPr>
                <a:spLocks noChangeArrowheads="1"/>
              </p:cNvSpPr>
              <p:nvPr/>
            </p:nvSpPr>
            <p:spPr bwMode="auto">
              <a:xfrm>
                <a:off x="3744" y="2031"/>
                <a:ext cx="1248" cy="528"/>
              </a:xfrm>
              <a:prstGeom prst="rect">
                <a:avLst/>
              </a:prstGeom>
              <a:solidFill>
                <a:srgbClr val="D2ECFE"/>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62" name="Rectangle 14"/>
              <p:cNvSpPr>
                <a:spLocks noChangeArrowheads="1"/>
              </p:cNvSpPr>
              <p:nvPr/>
            </p:nvSpPr>
            <p:spPr bwMode="auto">
              <a:xfrm>
                <a:off x="3893" y="2098"/>
                <a:ext cx="970" cy="446"/>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Business 3</a:t>
                </a:r>
              </a:p>
              <a:p>
                <a:pPr algn="ctr"/>
                <a:r>
                  <a:rPr lang="en-US" sz="2000" b="1" dirty="0">
                    <a:latin typeface="Arial" charset="0"/>
                  </a:rPr>
                  <a:t>(Related)</a:t>
                </a:r>
              </a:p>
            </p:txBody>
          </p:sp>
          <p:sp>
            <p:nvSpPr>
              <p:cNvPr id="27663" name="Line 15"/>
              <p:cNvSpPr>
                <a:spLocks noChangeShapeType="1"/>
              </p:cNvSpPr>
              <p:nvPr/>
            </p:nvSpPr>
            <p:spPr bwMode="auto">
              <a:xfrm flipV="1">
                <a:off x="1488" y="1839"/>
                <a:ext cx="0" cy="192"/>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64" name="Line 16"/>
              <p:cNvSpPr>
                <a:spLocks noChangeShapeType="1"/>
              </p:cNvSpPr>
              <p:nvPr/>
            </p:nvSpPr>
            <p:spPr bwMode="auto">
              <a:xfrm flipV="1">
                <a:off x="2928" y="1839"/>
                <a:ext cx="0" cy="192"/>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65" name="Line 17"/>
              <p:cNvSpPr>
                <a:spLocks noChangeShapeType="1"/>
              </p:cNvSpPr>
              <p:nvPr/>
            </p:nvSpPr>
            <p:spPr bwMode="auto">
              <a:xfrm flipV="1">
                <a:off x="4368" y="1839"/>
                <a:ext cx="0" cy="192"/>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66" name="Line 18"/>
              <p:cNvSpPr>
                <a:spLocks noChangeShapeType="1"/>
              </p:cNvSpPr>
              <p:nvPr/>
            </p:nvSpPr>
            <p:spPr bwMode="auto">
              <a:xfrm>
                <a:off x="1488" y="1839"/>
                <a:ext cx="2880" cy="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67" name="Rectangle 19"/>
              <p:cNvSpPr>
                <a:spLocks noChangeArrowheads="1"/>
              </p:cNvSpPr>
              <p:nvPr/>
            </p:nvSpPr>
            <p:spPr bwMode="auto">
              <a:xfrm>
                <a:off x="230" y="1762"/>
                <a:ext cx="828" cy="442"/>
              </a:xfrm>
              <a:prstGeom prst="rect">
                <a:avLst/>
              </a:prstGeom>
              <a:noFill/>
              <a:ln w="9525">
                <a:noFill/>
                <a:miter lim="800000"/>
                <a:headEnd/>
                <a:tailEnd/>
              </a:ln>
              <a:effectLst/>
            </p:spPr>
            <p:txBody>
              <a:bodyPr wrap="none" lIns="92075" tIns="46038" rIns="92075" bIns="46038">
                <a:spAutoFit/>
              </a:bodyPr>
              <a:lstStyle/>
              <a:p>
                <a:r>
                  <a:rPr lang="en-US" sz="2000" b="1">
                    <a:latin typeface="Arial" charset="0"/>
                  </a:rPr>
                  <a:t>Business</a:t>
                </a:r>
              </a:p>
              <a:p>
                <a:r>
                  <a:rPr lang="en-US" sz="2000" b="1">
                    <a:latin typeface="Arial" charset="0"/>
                  </a:rPr>
                  <a:t>Level</a:t>
                </a:r>
              </a:p>
            </p:txBody>
          </p:sp>
        </p:grpSp>
      </p:grpSp>
      <p:grpSp>
        <p:nvGrpSpPr>
          <p:cNvPr id="4" name="Group 20"/>
          <p:cNvGrpSpPr>
            <a:grpSpLocks/>
          </p:cNvGrpSpPr>
          <p:nvPr/>
        </p:nvGrpSpPr>
        <p:grpSpPr bwMode="auto">
          <a:xfrm>
            <a:off x="0" y="4114800"/>
            <a:ext cx="8991600" cy="1676400"/>
            <a:chOff x="0" y="2592"/>
            <a:chExt cx="5664" cy="1056"/>
          </a:xfrm>
        </p:grpSpPr>
        <p:sp>
          <p:nvSpPr>
            <p:cNvPr id="27669" name="Rectangle 21"/>
            <p:cNvSpPr>
              <a:spLocks noChangeArrowheads="1"/>
            </p:cNvSpPr>
            <p:nvPr/>
          </p:nvSpPr>
          <p:spPr bwMode="auto">
            <a:xfrm>
              <a:off x="96" y="3120"/>
              <a:ext cx="1104" cy="528"/>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70" name="Rectangle 22"/>
            <p:cNvSpPr>
              <a:spLocks noChangeArrowheads="1"/>
            </p:cNvSpPr>
            <p:nvPr/>
          </p:nvSpPr>
          <p:spPr bwMode="auto">
            <a:xfrm>
              <a:off x="0" y="3168"/>
              <a:ext cx="1177" cy="446"/>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Research and</a:t>
              </a:r>
            </a:p>
            <a:p>
              <a:pPr algn="ctr"/>
              <a:r>
                <a:rPr lang="en-US" sz="2000" b="1" dirty="0">
                  <a:latin typeface="Arial" charset="0"/>
                </a:rPr>
                <a:t>Development</a:t>
              </a:r>
            </a:p>
          </p:txBody>
        </p:sp>
        <p:sp>
          <p:nvSpPr>
            <p:cNvPr id="27671" name="Rectangle 23"/>
            <p:cNvSpPr>
              <a:spLocks noChangeArrowheads="1"/>
            </p:cNvSpPr>
            <p:nvPr/>
          </p:nvSpPr>
          <p:spPr bwMode="auto">
            <a:xfrm>
              <a:off x="1248" y="3120"/>
              <a:ext cx="1104" cy="528"/>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72" name="Rectangle 24"/>
            <p:cNvSpPr>
              <a:spLocks noChangeArrowheads="1"/>
            </p:cNvSpPr>
            <p:nvPr/>
          </p:nvSpPr>
          <p:spPr bwMode="auto">
            <a:xfrm>
              <a:off x="1216" y="3283"/>
              <a:ext cx="1230" cy="252"/>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Manufacturing</a:t>
              </a:r>
            </a:p>
          </p:txBody>
        </p:sp>
        <p:sp>
          <p:nvSpPr>
            <p:cNvPr id="27673" name="Rectangle 25"/>
            <p:cNvSpPr>
              <a:spLocks noChangeArrowheads="1"/>
            </p:cNvSpPr>
            <p:nvPr/>
          </p:nvSpPr>
          <p:spPr bwMode="auto">
            <a:xfrm>
              <a:off x="2400" y="3120"/>
              <a:ext cx="1056" cy="528"/>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74" name="Rectangle 26"/>
            <p:cNvSpPr>
              <a:spLocks noChangeArrowheads="1"/>
            </p:cNvSpPr>
            <p:nvPr/>
          </p:nvSpPr>
          <p:spPr bwMode="auto">
            <a:xfrm>
              <a:off x="2492" y="3283"/>
              <a:ext cx="880" cy="252"/>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Marketing</a:t>
              </a:r>
            </a:p>
          </p:txBody>
        </p:sp>
        <p:sp>
          <p:nvSpPr>
            <p:cNvPr id="27675" name="Rectangle 27"/>
            <p:cNvSpPr>
              <a:spLocks noChangeArrowheads="1"/>
            </p:cNvSpPr>
            <p:nvPr/>
          </p:nvSpPr>
          <p:spPr bwMode="auto">
            <a:xfrm>
              <a:off x="3504" y="3120"/>
              <a:ext cx="1056" cy="528"/>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76" name="Rectangle 28"/>
            <p:cNvSpPr>
              <a:spLocks noChangeArrowheads="1"/>
            </p:cNvSpPr>
            <p:nvPr/>
          </p:nvSpPr>
          <p:spPr bwMode="auto">
            <a:xfrm>
              <a:off x="3565" y="3187"/>
              <a:ext cx="944" cy="446"/>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Human</a:t>
              </a:r>
            </a:p>
            <a:p>
              <a:pPr algn="ctr"/>
              <a:r>
                <a:rPr lang="en-US" sz="2000" b="1" dirty="0">
                  <a:latin typeface="Arial" charset="0"/>
                </a:rPr>
                <a:t>Resources</a:t>
              </a:r>
            </a:p>
          </p:txBody>
        </p:sp>
        <p:sp>
          <p:nvSpPr>
            <p:cNvPr id="27677" name="Rectangle 29"/>
            <p:cNvSpPr>
              <a:spLocks noChangeArrowheads="1"/>
            </p:cNvSpPr>
            <p:nvPr/>
          </p:nvSpPr>
          <p:spPr bwMode="auto">
            <a:xfrm>
              <a:off x="4608" y="3120"/>
              <a:ext cx="1056" cy="528"/>
            </a:xfrm>
            <a:prstGeom prst="rect">
              <a:avLst/>
            </a:prstGeom>
            <a:solidFill>
              <a:srgbClr val="FCD1BF"/>
            </a:solidFill>
            <a:ln w="9525">
              <a:noFill/>
              <a:miter lim="800000"/>
              <a:headEnd/>
              <a:tailEnd/>
            </a:ln>
            <a:effectLst>
              <a:outerShdw dist="53882" dir="2700000" algn="ctr" rotWithShape="0">
                <a:schemeClr val="bg2"/>
              </a:outerShdw>
            </a:effectLst>
          </p:spPr>
          <p:txBody>
            <a:bodyPr wrap="none" anchor="ctr"/>
            <a:lstStyle/>
            <a:p>
              <a:endParaRPr lang="en-US"/>
            </a:p>
          </p:txBody>
        </p:sp>
        <p:sp>
          <p:nvSpPr>
            <p:cNvPr id="27678" name="Rectangle 30"/>
            <p:cNvSpPr>
              <a:spLocks noChangeArrowheads="1"/>
            </p:cNvSpPr>
            <p:nvPr/>
          </p:nvSpPr>
          <p:spPr bwMode="auto">
            <a:xfrm>
              <a:off x="4776" y="3283"/>
              <a:ext cx="728" cy="252"/>
            </a:xfrm>
            <a:prstGeom prst="rect">
              <a:avLst/>
            </a:prstGeom>
            <a:noFill/>
            <a:ln w="9525">
              <a:noFill/>
              <a:miter lim="800000"/>
              <a:headEnd/>
              <a:tailEnd/>
            </a:ln>
            <a:effectLst/>
          </p:spPr>
          <p:txBody>
            <a:bodyPr wrap="none" lIns="92075" tIns="46038" rIns="92075" bIns="46038">
              <a:spAutoFit/>
            </a:bodyPr>
            <a:lstStyle/>
            <a:p>
              <a:pPr algn="ctr"/>
              <a:r>
                <a:rPr lang="en-US" sz="2000" b="1" dirty="0">
                  <a:latin typeface="Arial" charset="0"/>
                </a:rPr>
                <a:t>Finance</a:t>
              </a:r>
            </a:p>
          </p:txBody>
        </p:sp>
        <p:sp>
          <p:nvSpPr>
            <p:cNvPr id="27679" name="Line 31"/>
            <p:cNvSpPr>
              <a:spLocks noChangeShapeType="1"/>
            </p:cNvSpPr>
            <p:nvPr/>
          </p:nvSpPr>
          <p:spPr bwMode="auto">
            <a:xfrm flipV="1">
              <a:off x="2928" y="2928"/>
              <a:ext cx="0" cy="192"/>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80" name="Line 32"/>
            <p:cNvSpPr>
              <a:spLocks noChangeShapeType="1"/>
            </p:cNvSpPr>
            <p:nvPr/>
          </p:nvSpPr>
          <p:spPr bwMode="auto">
            <a:xfrm flipV="1">
              <a:off x="4032" y="2928"/>
              <a:ext cx="0" cy="192"/>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81" name="Line 33"/>
            <p:cNvSpPr>
              <a:spLocks noChangeShapeType="1"/>
            </p:cNvSpPr>
            <p:nvPr/>
          </p:nvSpPr>
          <p:spPr bwMode="auto">
            <a:xfrm flipV="1">
              <a:off x="5184" y="2928"/>
              <a:ext cx="0" cy="192"/>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82" name="Line 34"/>
            <p:cNvSpPr>
              <a:spLocks noChangeShapeType="1"/>
            </p:cNvSpPr>
            <p:nvPr/>
          </p:nvSpPr>
          <p:spPr bwMode="auto">
            <a:xfrm flipV="1">
              <a:off x="720" y="2928"/>
              <a:ext cx="0" cy="192"/>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83" name="Line 35"/>
            <p:cNvSpPr>
              <a:spLocks noChangeShapeType="1"/>
            </p:cNvSpPr>
            <p:nvPr/>
          </p:nvSpPr>
          <p:spPr bwMode="auto">
            <a:xfrm flipV="1">
              <a:off x="1824" y="2928"/>
              <a:ext cx="0" cy="192"/>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84" name="Line 36"/>
            <p:cNvSpPr>
              <a:spLocks noChangeShapeType="1"/>
            </p:cNvSpPr>
            <p:nvPr/>
          </p:nvSpPr>
          <p:spPr bwMode="auto">
            <a:xfrm>
              <a:off x="720" y="2928"/>
              <a:ext cx="4464" cy="0"/>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85" name="Line 37"/>
            <p:cNvSpPr>
              <a:spLocks noChangeShapeType="1"/>
            </p:cNvSpPr>
            <p:nvPr/>
          </p:nvSpPr>
          <p:spPr bwMode="auto">
            <a:xfrm>
              <a:off x="3024" y="2592"/>
              <a:ext cx="0" cy="324"/>
            </a:xfrm>
            <a:prstGeom prst="line">
              <a:avLst/>
            </a:prstGeom>
            <a:noFill/>
            <a:ln w="50800">
              <a:solidFill>
                <a:schemeClr val="tx2"/>
              </a:solidFill>
              <a:round/>
              <a:headEnd type="none" w="sm" len="sm"/>
              <a:tailEnd type="none" w="sm" len="sm"/>
            </a:ln>
            <a:effectLst/>
          </p:spPr>
          <p:txBody>
            <a:bodyPr wrap="none" anchor="ctr"/>
            <a:lstStyle/>
            <a:p>
              <a:endParaRPr lang="en-US"/>
            </a:p>
          </p:txBody>
        </p:sp>
        <p:sp>
          <p:nvSpPr>
            <p:cNvPr id="27686" name="Rectangle 38"/>
            <p:cNvSpPr>
              <a:spLocks noChangeArrowheads="1"/>
            </p:cNvSpPr>
            <p:nvPr/>
          </p:nvSpPr>
          <p:spPr bwMode="auto">
            <a:xfrm>
              <a:off x="182" y="2707"/>
              <a:ext cx="925" cy="442"/>
            </a:xfrm>
            <a:prstGeom prst="rect">
              <a:avLst/>
            </a:prstGeom>
            <a:noFill/>
            <a:ln w="9525">
              <a:noFill/>
              <a:miter lim="800000"/>
              <a:headEnd/>
              <a:tailEnd/>
            </a:ln>
            <a:effectLst/>
          </p:spPr>
          <p:txBody>
            <a:bodyPr wrap="none" lIns="92075" tIns="46038" rIns="92075" bIns="46038">
              <a:spAutoFit/>
            </a:bodyPr>
            <a:lstStyle/>
            <a:p>
              <a:r>
                <a:rPr lang="en-US" sz="2000" b="1">
                  <a:latin typeface="Arial" charset="0"/>
                </a:rPr>
                <a:t>Functional</a:t>
              </a:r>
            </a:p>
            <a:p>
              <a:r>
                <a:rPr lang="en-US" sz="2000" b="1">
                  <a:latin typeface="Arial" charset="0"/>
                </a:rPr>
                <a:t>Level</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331640" y="332656"/>
            <a:ext cx="6629400" cy="741267"/>
          </a:xfrm>
        </p:spPr>
        <p:txBody>
          <a:bodyPr>
            <a:normAutofit fontScale="90000"/>
          </a:bodyPr>
          <a:lstStyle/>
          <a:p>
            <a:pPr eaLnBrk="1" hangingPunct="1"/>
            <a:r>
              <a:rPr lang="en-US" altLang="en-US" sz="2800" b="1" dirty="0" smtClean="0">
                <a:latin typeface="Times New Roman" panose="02020603050405020304" pitchFamily="18" charset="0"/>
                <a:cs typeface="Times New Roman" panose="02020603050405020304" pitchFamily="18" charset="0"/>
              </a:rPr>
              <a:t>Tasks Involved in Strategic Management &amp; MCS</a:t>
            </a:r>
          </a:p>
        </p:txBody>
      </p:sp>
      <p:sp>
        <p:nvSpPr>
          <p:cNvPr id="5124"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t>Kelley Summer 2009                              GM 105 Strategic Management</a:t>
            </a:r>
          </a:p>
        </p:txBody>
      </p:sp>
      <p:sp>
        <p:nvSpPr>
          <p:cNvPr id="2" name="TextBox 1"/>
          <p:cNvSpPr txBox="1"/>
          <p:nvPr/>
        </p:nvSpPr>
        <p:spPr>
          <a:xfrm>
            <a:off x="867626" y="1556792"/>
            <a:ext cx="3674740" cy="17543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altLang="en-US">
                <a:latin typeface="Times New Roman" panose="02020603050405020304" pitchFamily="18" charset="0"/>
                <a:cs typeface="Times New Roman" panose="02020603050405020304" pitchFamily="18" charset="0"/>
              </a:rPr>
              <a:t>Defining business and stating a mission </a:t>
            </a:r>
          </a:p>
          <a:p>
            <a:r>
              <a:rPr lang="en-US" altLang="en-US">
                <a:latin typeface="Times New Roman" panose="02020603050405020304" pitchFamily="18" charset="0"/>
                <a:cs typeface="Times New Roman" panose="02020603050405020304" pitchFamily="18" charset="0"/>
              </a:rPr>
              <a:t>Setting measurable objectives</a:t>
            </a:r>
          </a:p>
          <a:p>
            <a:r>
              <a:rPr lang="en-US" altLang="en-US">
                <a:latin typeface="Times New Roman" panose="02020603050405020304" pitchFamily="18" charset="0"/>
                <a:cs typeface="Times New Roman" panose="02020603050405020304" pitchFamily="18" charset="0"/>
              </a:rPr>
              <a:t>Crafting a strategy to achieve objectives</a:t>
            </a:r>
          </a:p>
          <a:p>
            <a:r>
              <a:rPr lang="en-US" altLang="en-US">
                <a:latin typeface="Times New Roman" panose="02020603050405020304" pitchFamily="18" charset="0"/>
                <a:cs typeface="Times New Roman" panose="02020603050405020304" pitchFamily="18" charset="0"/>
              </a:rPr>
              <a:t>Implementing a strategy</a:t>
            </a:r>
            <a:endParaRPr lang="en-US" altLang="en-US" dirty="0">
              <a:latin typeface="Times New Roman" panose="02020603050405020304" pitchFamily="18" charset="0"/>
              <a:cs typeface="Times New Roman" panose="02020603050405020304" pitchFamily="18" charset="0"/>
            </a:endParaRPr>
          </a:p>
        </p:txBody>
      </p:sp>
      <p:sp>
        <p:nvSpPr>
          <p:cNvPr id="3" name="TextBox 2"/>
          <p:cNvSpPr txBox="1"/>
          <p:nvPr/>
        </p:nvSpPr>
        <p:spPr>
          <a:xfrm>
            <a:off x="5508104" y="1556792"/>
            <a:ext cx="3240360" cy="175432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endParaRPr lang="en-US" dirty="0"/>
          </a:p>
        </p:txBody>
      </p:sp>
      <p:sp>
        <p:nvSpPr>
          <p:cNvPr id="4" name="Rectangle 3"/>
          <p:cNvSpPr/>
          <p:nvPr/>
        </p:nvSpPr>
        <p:spPr>
          <a:xfrm>
            <a:off x="5743170" y="1800382"/>
            <a:ext cx="2770227" cy="1200329"/>
          </a:xfrm>
          <a:prstGeom prst="rect">
            <a:avLst/>
          </a:prstGeom>
        </p:spPr>
        <p:txBody>
          <a:bodyPr wrap="square">
            <a:spAutoFit/>
          </a:bodyPr>
          <a:lstStyle/>
          <a:p>
            <a:r>
              <a:rPr lang="en-US" altLang="en-US" dirty="0">
                <a:latin typeface="Times New Roman" panose="02020603050405020304" pitchFamily="18" charset="0"/>
                <a:cs typeface="Times New Roman" panose="02020603050405020304" pitchFamily="18" charset="0"/>
              </a:rPr>
              <a:t>Evaluating performance of the strategy, reviewing new developments and taking corrective action</a:t>
            </a:r>
          </a:p>
        </p:txBody>
      </p:sp>
    </p:spTree>
    <p:extLst>
      <p:ext uri="{BB962C8B-B14F-4D97-AF65-F5344CB8AC3E}">
        <p14:creationId xmlns:p14="http://schemas.microsoft.com/office/powerpoint/2010/main" val="28831769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Line 2"/>
          <p:cNvSpPr>
            <a:spLocks noChangeShapeType="1"/>
          </p:cNvSpPr>
          <p:nvPr/>
        </p:nvSpPr>
        <p:spPr bwMode="auto">
          <a:xfrm>
            <a:off x="3257550" y="3143250"/>
            <a:ext cx="0" cy="685800"/>
          </a:xfrm>
          <a:prstGeom prst="line">
            <a:avLst/>
          </a:prstGeom>
          <a:noFill/>
          <a:ln w="50800">
            <a:solidFill>
              <a:srgbClr val="FFE6BE"/>
            </a:solidFill>
            <a:round/>
            <a:headEnd type="none" w="sm" len="sm"/>
            <a:tailEnd type="none" w="sm" len="sm"/>
          </a:ln>
          <a:effectLst/>
        </p:spPr>
        <p:txBody>
          <a:bodyPr wrap="none" anchor="ctr"/>
          <a:lstStyle/>
          <a:p>
            <a:endParaRPr lang="en-US"/>
          </a:p>
        </p:txBody>
      </p:sp>
      <p:sp>
        <p:nvSpPr>
          <p:cNvPr id="29699" name="Rectangle 3"/>
          <p:cNvSpPr>
            <a:spLocks noGrp="1" noRot="1" noChangeArrowheads="1"/>
          </p:cNvSpPr>
          <p:nvPr>
            <p:ph type="title"/>
          </p:nvPr>
        </p:nvSpPr>
        <p:spPr>
          <a:xfrm>
            <a:off x="685800" y="0"/>
            <a:ext cx="7772400" cy="1143000"/>
          </a:xfrm>
          <a:noFill/>
          <a:ln/>
        </p:spPr>
        <p:txBody>
          <a:bodyPr lIns="92075" tIns="46038" rIns="92075" bIns="46038"/>
          <a:lstStyle/>
          <a:p>
            <a:r>
              <a:rPr lang="en-US" sz="2000" dirty="0">
                <a:solidFill>
                  <a:schemeClr val="tx1"/>
                </a:solidFill>
              </a:rPr>
              <a:t>An example of an Unrelated Product Business</a:t>
            </a:r>
            <a:br>
              <a:rPr lang="en-US" sz="2000" dirty="0">
                <a:solidFill>
                  <a:schemeClr val="tx1"/>
                </a:solidFill>
              </a:rPr>
            </a:br>
            <a:r>
              <a:rPr lang="en-US" sz="2000" dirty="0">
                <a:solidFill>
                  <a:schemeClr val="tx1"/>
                </a:solidFill>
              </a:rPr>
              <a:t>(Note:  By itself, an SBU can be considered a related product business)</a:t>
            </a:r>
          </a:p>
        </p:txBody>
      </p:sp>
      <p:sp>
        <p:nvSpPr>
          <p:cNvPr id="29700" name="Rectangle 4"/>
          <p:cNvSpPr>
            <a:spLocks noChangeArrowheads="1"/>
          </p:cNvSpPr>
          <p:nvPr/>
        </p:nvSpPr>
        <p:spPr bwMode="auto">
          <a:xfrm>
            <a:off x="3019425" y="1990725"/>
            <a:ext cx="2441575" cy="1200150"/>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A </a:t>
            </a:r>
          </a:p>
          <a:p>
            <a:pPr algn="ctr"/>
            <a:r>
              <a:rPr lang="en-US" sz="2400" b="1" dirty="0">
                <a:latin typeface="Times New Roman" charset="0"/>
              </a:rPr>
              <a:t>(Multi-business) Corporation</a:t>
            </a:r>
          </a:p>
        </p:txBody>
      </p:sp>
      <p:sp>
        <p:nvSpPr>
          <p:cNvPr id="29701" name="Rectangle 5"/>
          <p:cNvSpPr>
            <a:spLocks noChangeArrowheads="1"/>
          </p:cNvSpPr>
          <p:nvPr/>
        </p:nvSpPr>
        <p:spPr bwMode="auto">
          <a:xfrm>
            <a:off x="5908675" y="2136775"/>
            <a:ext cx="2611438" cy="822325"/>
          </a:xfrm>
          <a:prstGeom prst="rect">
            <a:avLst/>
          </a:prstGeom>
          <a:noFill/>
          <a:ln w="9525">
            <a:noFill/>
            <a:miter lim="800000"/>
            <a:headEnd/>
            <a:tailEnd/>
          </a:ln>
          <a:effectLst/>
        </p:spPr>
        <p:txBody>
          <a:bodyPr wrap="none" lIns="92075" tIns="46038" rIns="92075" bIns="46038">
            <a:spAutoFit/>
          </a:bodyPr>
          <a:lstStyle/>
          <a:p>
            <a:r>
              <a:rPr lang="en-US" sz="2400">
                <a:latin typeface="Times New Roman" charset="0"/>
              </a:rPr>
              <a:t>Ex.:  G.E.  (General</a:t>
            </a:r>
          </a:p>
          <a:p>
            <a:r>
              <a:rPr lang="en-US" sz="2400">
                <a:latin typeface="Times New Roman" charset="0"/>
              </a:rPr>
              <a:t>Electric Corp.)</a:t>
            </a:r>
          </a:p>
        </p:txBody>
      </p:sp>
      <p:sp>
        <p:nvSpPr>
          <p:cNvPr id="29702" name="Rectangle 6"/>
          <p:cNvSpPr>
            <a:spLocks noChangeArrowheads="1"/>
          </p:cNvSpPr>
          <p:nvPr/>
        </p:nvSpPr>
        <p:spPr bwMode="auto">
          <a:xfrm>
            <a:off x="1038225" y="3819525"/>
            <a:ext cx="2441575" cy="835025"/>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Strategic Business Unit 1</a:t>
            </a:r>
          </a:p>
        </p:txBody>
      </p:sp>
      <p:sp>
        <p:nvSpPr>
          <p:cNvPr id="29703" name="Rectangle 7"/>
          <p:cNvSpPr>
            <a:spLocks noChangeArrowheads="1"/>
          </p:cNvSpPr>
          <p:nvPr/>
        </p:nvSpPr>
        <p:spPr bwMode="auto">
          <a:xfrm>
            <a:off x="5076825" y="3819525"/>
            <a:ext cx="2441575" cy="835025"/>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S.B.U. </a:t>
            </a:r>
          </a:p>
          <a:p>
            <a:pPr algn="ctr"/>
            <a:r>
              <a:rPr lang="en-US" sz="2400" b="1" dirty="0">
                <a:latin typeface="Times New Roman" charset="0"/>
              </a:rPr>
              <a:t>2</a:t>
            </a:r>
          </a:p>
        </p:txBody>
      </p:sp>
      <p:sp>
        <p:nvSpPr>
          <p:cNvPr id="29704" name="Line 8"/>
          <p:cNvSpPr>
            <a:spLocks noChangeShapeType="1"/>
          </p:cNvSpPr>
          <p:nvPr/>
        </p:nvSpPr>
        <p:spPr bwMode="auto">
          <a:xfrm>
            <a:off x="5238750" y="3219450"/>
            <a:ext cx="0" cy="685800"/>
          </a:xfrm>
          <a:prstGeom prst="line">
            <a:avLst/>
          </a:prstGeom>
          <a:noFill/>
          <a:ln w="50800">
            <a:solidFill>
              <a:srgbClr val="FFE6BE"/>
            </a:solidFill>
            <a:round/>
            <a:headEnd type="none" w="sm" len="sm"/>
            <a:tailEnd type="none" w="sm" len="sm"/>
          </a:ln>
          <a:effectLst/>
        </p:spPr>
        <p:txBody>
          <a:bodyPr wrap="none" anchor="ctr"/>
          <a:lstStyle/>
          <a:p>
            <a:endParaRPr lang="en-US"/>
          </a:p>
        </p:txBody>
      </p:sp>
      <p:grpSp>
        <p:nvGrpSpPr>
          <p:cNvPr id="2" name="Group 9"/>
          <p:cNvGrpSpPr>
            <a:grpSpLocks/>
          </p:cNvGrpSpPr>
          <p:nvPr/>
        </p:nvGrpSpPr>
        <p:grpSpPr bwMode="auto">
          <a:xfrm>
            <a:off x="368300" y="4667250"/>
            <a:ext cx="8293100" cy="1390650"/>
            <a:chOff x="232" y="2940"/>
            <a:chExt cx="5224" cy="876"/>
          </a:xfrm>
        </p:grpSpPr>
        <p:sp>
          <p:nvSpPr>
            <p:cNvPr id="29706" name="Line 10"/>
            <p:cNvSpPr>
              <a:spLocks noChangeShapeType="1"/>
            </p:cNvSpPr>
            <p:nvPr/>
          </p:nvSpPr>
          <p:spPr bwMode="auto">
            <a:xfrm>
              <a:off x="852" y="3324"/>
              <a:ext cx="1536" cy="0"/>
            </a:xfrm>
            <a:prstGeom prst="line">
              <a:avLst/>
            </a:prstGeom>
            <a:noFill/>
            <a:ln w="50800">
              <a:solidFill>
                <a:srgbClr val="FFE6BE"/>
              </a:solidFill>
              <a:round/>
              <a:headEnd type="none" w="sm" len="sm"/>
              <a:tailEnd type="none" w="sm" len="sm"/>
            </a:ln>
            <a:effectLst/>
          </p:spPr>
          <p:txBody>
            <a:bodyPr wrap="none" anchor="ctr"/>
            <a:lstStyle/>
            <a:p>
              <a:endParaRPr lang="en-US"/>
            </a:p>
          </p:txBody>
        </p:sp>
        <p:grpSp>
          <p:nvGrpSpPr>
            <p:cNvPr id="3" name="Group 11"/>
            <p:cNvGrpSpPr>
              <a:grpSpLocks/>
            </p:cNvGrpSpPr>
            <p:nvPr/>
          </p:nvGrpSpPr>
          <p:grpSpPr bwMode="auto">
            <a:xfrm>
              <a:off x="232" y="2940"/>
              <a:ext cx="5224" cy="876"/>
              <a:chOff x="232" y="2940"/>
              <a:chExt cx="5224" cy="876"/>
            </a:xfrm>
          </p:grpSpPr>
          <p:sp>
            <p:nvSpPr>
              <p:cNvPr id="29708" name="Rectangle 12"/>
              <p:cNvSpPr>
                <a:spLocks noChangeArrowheads="1"/>
              </p:cNvSpPr>
              <p:nvPr/>
            </p:nvSpPr>
            <p:spPr bwMode="auto">
              <a:xfrm>
                <a:off x="232" y="3512"/>
                <a:ext cx="1104" cy="296"/>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Company 1</a:t>
                </a:r>
              </a:p>
            </p:txBody>
          </p:sp>
          <p:sp>
            <p:nvSpPr>
              <p:cNvPr id="29709" name="Rectangle 13"/>
              <p:cNvSpPr>
                <a:spLocks noChangeArrowheads="1"/>
              </p:cNvSpPr>
              <p:nvPr/>
            </p:nvSpPr>
            <p:spPr bwMode="auto">
              <a:xfrm>
                <a:off x="1436" y="3520"/>
                <a:ext cx="564" cy="296"/>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Co. 2</a:t>
                </a:r>
              </a:p>
            </p:txBody>
          </p:sp>
          <p:sp>
            <p:nvSpPr>
              <p:cNvPr id="29710" name="Rectangle 14"/>
              <p:cNvSpPr>
                <a:spLocks noChangeArrowheads="1"/>
              </p:cNvSpPr>
              <p:nvPr/>
            </p:nvSpPr>
            <p:spPr bwMode="auto">
              <a:xfrm>
                <a:off x="2108" y="3520"/>
                <a:ext cx="564" cy="296"/>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Co. 3</a:t>
                </a:r>
              </a:p>
            </p:txBody>
          </p:sp>
          <p:sp>
            <p:nvSpPr>
              <p:cNvPr id="29711" name="Line 15"/>
              <p:cNvSpPr>
                <a:spLocks noChangeShapeType="1"/>
              </p:cNvSpPr>
              <p:nvPr/>
            </p:nvSpPr>
            <p:spPr bwMode="auto">
              <a:xfrm>
                <a:off x="1428" y="2940"/>
                <a:ext cx="0" cy="384"/>
              </a:xfrm>
              <a:prstGeom prst="line">
                <a:avLst/>
              </a:prstGeom>
              <a:noFill/>
              <a:ln w="50800">
                <a:solidFill>
                  <a:srgbClr val="FFE6BE"/>
                </a:solidFill>
                <a:round/>
                <a:headEnd type="none" w="sm" len="sm"/>
                <a:tailEnd type="none" w="sm" len="sm"/>
              </a:ln>
              <a:effectLst/>
            </p:spPr>
            <p:txBody>
              <a:bodyPr wrap="none" anchor="ctr"/>
              <a:lstStyle/>
              <a:p>
                <a:endParaRPr lang="en-US"/>
              </a:p>
            </p:txBody>
          </p:sp>
          <p:grpSp>
            <p:nvGrpSpPr>
              <p:cNvPr id="4" name="Group 16"/>
              <p:cNvGrpSpPr>
                <a:grpSpLocks/>
              </p:cNvGrpSpPr>
              <p:nvPr/>
            </p:nvGrpSpPr>
            <p:grpSpPr bwMode="auto">
              <a:xfrm>
                <a:off x="852" y="3324"/>
                <a:ext cx="1536" cy="192"/>
                <a:chOff x="852" y="3324"/>
                <a:chExt cx="1536" cy="192"/>
              </a:xfrm>
            </p:grpSpPr>
            <p:sp>
              <p:nvSpPr>
                <p:cNvPr id="29713" name="Line 17"/>
                <p:cNvSpPr>
                  <a:spLocks noChangeShapeType="1"/>
                </p:cNvSpPr>
                <p:nvPr/>
              </p:nvSpPr>
              <p:spPr bwMode="auto">
                <a:xfrm>
                  <a:off x="852" y="3324"/>
                  <a:ext cx="0" cy="192"/>
                </a:xfrm>
                <a:prstGeom prst="line">
                  <a:avLst/>
                </a:prstGeom>
                <a:noFill/>
                <a:ln w="50800">
                  <a:solidFill>
                    <a:srgbClr val="FFE6BE"/>
                  </a:solidFill>
                  <a:round/>
                  <a:headEnd type="none" w="sm" len="sm"/>
                  <a:tailEnd type="none" w="sm" len="sm"/>
                </a:ln>
                <a:effectLst/>
              </p:spPr>
              <p:txBody>
                <a:bodyPr wrap="none" anchor="ctr"/>
                <a:lstStyle/>
                <a:p>
                  <a:endParaRPr lang="en-US"/>
                </a:p>
              </p:txBody>
            </p:sp>
            <p:sp>
              <p:nvSpPr>
                <p:cNvPr id="29714" name="Line 18"/>
                <p:cNvSpPr>
                  <a:spLocks noChangeShapeType="1"/>
                </p:cNvSpPr>
                <p:nvPr/>
              </p:nvSpPr>
              <p:spPr bwMode="auto">
                <a:xfrm>
                  <a:off x="2388" y="3324"/>
                  <a:ext cx="0" cy="192"/>
                </a:xfrm>
                <a:prstGeom prst="line">
                  <a:avLst/>
                </a:prstGeom>
                <a:noFill/>
                <a:ln w="50800">
                  <a:solidFill>
                    <a:srgbClr val="FFE6BE"/>
                  </a:solidFill>
                  <a:round/>
                  <a:headEnd type="none" w="sm" len="sm"/>
                  <a:tailEnd type="none" w="sm" len="sm"/>
                </a:ln>
                <a:effectLst/>
              </p:spPr>
              <p:txBody>
                <a:bodyPr wrap="none" anchor="ctr"/>
                <a:lstStyle/>
                <a:p>
                  <a:endParaRPr lang="en-US"/>
                </a:p>
              </p:txBody>
            </p:sp>
            <p:sp>
              <p:nvSpPr>
                <p:cNvPr id="29715" name="Line 19"/>
                <p:cNvSpPr>
                  <a:spLocks noChangeShapeType="1"/>
                </p:cNvSpPr>
                <p:nvPr/>
              </p:nvSpPr>
              <p:spPr bwMode="auto">
                <a:xfrm>
                  <a:off x="1716" y="3324"/>
                  <a:ext cx="0" cy="192"/>
                </a:xfrm>
                <a:prstGeom prst="line">
                  <a:avLst/>
                </a:prstGeom>
                <a:noFill/>
                <a:ln w="50800">
                  <a:solidFill>
                    <a:srgbClr val="FFE6BE"/>
                  </a:solidFill>
                  <a:round/>
                  <a:headEnd type="none" w="sm" len="sm"/>
                  <a:tailEnd type="none" w="sm" len="sm"/>
                </a:ln>
                <a:effectLst/>
              </p:spPr>
              <p:txBody>
                <a:bodyPr wrap="none" anchor="ctr"/>
                <a:lstStyle/>
                <a:p>
                  <a:endParaRPr lang="en-US"/>
                </a:p>
              </p:txBody>
            </p:sp>
          </p:grpSp>
          <p:sp>
            <p:nvSpPr>
              <p:cNvPr id="29716" name="Rectangle 20"/>
              <p:cNvSpPr>
                <a:spLocks noChangeArrowheads="1"/>
              </p:cNvSpPr>
              <p:nvPr/>
            </p:nvSpPr>
            <p:spPr bwMode="auto">
              <a:xfrm>
                <a:off x="2928" y="3520"/>
                <a:ext cx="992" cy="296"/>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Division 1</a:t>
                </a:r>
              </a:p>
            </p:txBody>
          </p:sp>
          <p:sp>
            <p:nvSpPr>
              <p:cNvPr id="29717" name="Rectangle 21"/>
              <p:cNvSpPr>
                <a:spLocks noChangeArrowheads="1"/>
              </p:cNvSpPr>
              <p:nvPr/>
            </p:nvSpPr>
            <p:spPr bwMode="auto">
              <a:xfrm>
                <a:off x="4029" y="3520"/>
                <a:ext cx="659" cy="296"/>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Div. 2</a:t>
                </a:r>
              </a:p>
            </p:txBody>
          </p:sp>
          <p:sp>
            <p:nvSpPr>
              <p:cNvPr id="29718" name="Rectangle 22"/>
              <p:cNvSpPr>
                <a:spLocks noChangeArrowheads="1"/>
              </p:cNvSpPr>
              <p:nvPr/>
            </p:nvSpPr>
            <p:spPr bwMode="auto">
              <a:xfrm>
                <a:off x="4845" y="3520"/>
                <a:ext cx="611" cy="296"/>
              </a:xfrm>
              <a:prstGeom prst="rect">
                <a:avLst/>
              </a:prstGeom>
              <a:solidFill>
                <a:srgbClr val="FFE6BE"/>
              </a:solidFill>
              <a:ln w="12700">
                <a:solidFill>
                  <a:srgbClr val="F57B49"/>
                </a:solidFill>
                <a:miter lim="800000"/>
                <a:headEnd/>
                <a:tailEnd/>
              </a:ln>
              <a:effectLst/>
            </p:spPr>
            <p:txBody>
              <a:bodyPr lIns="92075" tIns="46038" rIns="92075" bIns="46038">
                <a:spAutoFit/>
              </a:bodyPr>
              <a:lstStyle/>
              <a:p>
                <a:pPr algn="ctr"/>
                <a:r>
                  <a:rPr lang="en-US" sz="2400" b="1" dirty="0">
                    <a:latin typeface="Times New Roman" charset="0"/>
                  </a:rPr>
                  <a:t>Div. 3</a:t>
                </a:r>
              </a:p>
            </p:txBody>
          </p:sp>
          <p:sp>
            <p:nvSpPr>
              <p:cNvPr id="29719" name="Line 23"/>
              <p:cNvSpPr>
                <a:spLocks noChangeShapeType="1"/>
              </p:cNvSpPr>
              <p:nvPr/>
            </p:nvSpPr>
            <p:spPr bwMode="auto">
              <a:xfrm>
                <a:off x="4020" y="2940"/>
                <a:ext cx="0" cy="384"/>
              </a:xfrm>
              <a:prstGeom prst="line">
                <a:avLst/>
              </a:prstGeom>
              <a:noFill/>
              <a:ln w="50800">
                <a:solidFill>
                  <a:srgbClr val="FFE6BE"/>
                </a:solidFill>
                <a:round/>
                <a:headEnd type="none" w="sm" len="sm"/>
                <a:tailEnd type="none" w="sm" len="sm"/>
              </a:ln>
              <a:effectLst/>
            </p:spPr>
            <p:txBody>
              <a:bodyPr wrap="none" anchor="ctr"/>
              <a:lstStyle/>
              <a:p>
                <a:endParaRPr lang="en-US"/>
              </a:p>
            </p:txBody>
          </p:sp>
          <p:grpSp>
            <p:nvGrpSpPr>
              <p:cNvPr id="5" name="Group 24"/>
              <p:cNvGrpSpPr>
                <a:grpSpLocks/>
              </p:cNvGrpSpPr>
              <p:nvPr/>
            </p:nvGrpSpPr>
            <p:grpSpPr bwMode="auto">
              <a:xfrm>
                <a:off x="3444" y="3324"/>
                <a:ext cx="1776" cy="192"/>
                <a:chOff x="3444" y="3324"/>
                <a:chExt cx="1776" cy="192"/>
              </a:xfrm>
            </p:grpSpPr>
            <p:sp>
              <p:nvSpPr>
                <p:cNvPr id="29721" name="Line 25"/>
                <p:cNvSpPr>
                  <a:spLocks noChangeShapeType="1"/>
                </p:cNvSpPr>
                <p:nvPr/>
              </p:nvSpPr>
              <p:spPr bwMode="auto">
                <a:xfrm>
                  <a:off x="3444" y="3324"/>
                  <a:ext cx="0" cy="192"/>
                </a:xfrm>
                <a:prstGeom prst="line">
                  <a:avLst/>
                </a:prstGeom>
                <a:noFill/>
                <a:ln w="50800">
                  <a:solidFill>
                    <a:srgbClr val="FFE6BE"/>
                  </a:solidFill>
                  <a:round/>
                  <a:headEnd type="none" w="sm" len="sm"/>
                  <a:tailEnd type="none" w="sm" len="sm"/>
                </a:ln>
                <a:effectLst/>
              </p:spPr>
              <p:txBody>
                <a:bodyPr wrap="none" anchor="ctr"/>
                <a:lstStyle/>
                <a:p>
                  <a:endParaRPr lang="en-US"/>
                </a:p>
              </p:txBody>
            </p:sp>
            <p:sp>
              <p:nvSpPr>
                <p:cNvPr id="29722" name="Line 26"/>
                <p:cNvSpPr>
                  <a:spLocks noChangeShapeType="1"/>
                </p:cNvSpPr>
                <p:nvPr/>
              </p:nvSpPr>
              <p:spPr bwMode="auto">
                <a:xfrm>
                  <a:off x="5220" y="3324"/>
                  <a:ext cx="0" cy="192"/>
                </a:xfrm>
                <a:prstGeom prst="line">
                  <a:avLst/>
                </a:prstGeom>
                <a:noFill/>
                <a:ln w="50800">
                  <a:solidFill>
                    <a:srgbClr val="FFE6BE"/>
                  </a:solidFill>
                  <a:round/>
                  <a:headEnd type="none" w="sm" len="sm"/>
                  <a:tailEnd type="none" w="sm" len="sm"/>
                </a:ln>
                <a:effectLst/>
              </p:spPr>
              <p:txBody>
                <a:bodyPr wrap="none" anchor="ctr"/>
                <a:lstStyle/>
                <a:p>
                  <a:endParaRPr lang="en-US"/>
                </a:p>
              </p:txBody>
            </p:sp>
            <p:sp>
              <p:nvSpPr>
                <p:cNvPr id="29723" name="Line 27"/>
                <p:cNvSpPr>
                  <a:spLocks noChangeShapeType="1"/>
                </p:cNvSpPr>
                <p:nvPr/>
              </p:nvSpPr>
              <p:spPr bwMode="auto">
                <a:xfrm>
                  <a:off x="4443" y="3324"/>
                  <a:ext cx="0" cy="192"/>
                </a:xfrm>
                <a:prstGeom prst="line">
                  <a:avLst/>
                </a:prstGeom>
                <a:noFill/>
                <a:ln w="50800">
                  <a:solidFill>
                    <a:srgbClr val="FFE6BE"/>
                  </a:solidFill>
                  <a:round/>
                  <a:headEnd type="none" w="sm" len="sm"/>
                  <a:tailEnd type="none" w="sm" len="sm"/>
                </a:ln>
                <a:effectLst/>
              </p:spPr>
              <p:txBody>
                <a:bodyPr wrap="none" anchor="ctr"/>
                <a:lstStyle/>
                <a:p>
                  <a:endParaRPr lang="en-US"/>
                </a:p>
              </p:txBody>
            </p:sp>
          </p:grpSp>
          <p:sp>
            <p:nvSpPr>
              <p:cNvPr id="29724" name="Line 28"/>
              <p:cNvSpPr>
                <a:spLocks noChangeShapeType="1"/>
              </p:cNvSpPr>
              <p:nvPr/>
            </p:nvSpPr>
            <p:spPr bwMode="auto">
              <a:xfrm>
                <a:off x="3444" y="3324"/>
                <a:ext cx="1776" cy="0"/>
              </a:xfrm>
              <a:prstGeom prst="line">
                <a:avLst/>
              </a:prstGeom>
              <a:noFill/>
              <a:ln w="50800">
                <a:solidFill>
                  <a:srgbClr val="FFE6BE"/>
                </a:solidFill>
                <a:round/>
                <a:headEnd type="none" w="sm" len="sm"/>
                <a:tailEnd type="none" w="sm" len="sm"/>
              </a:ln>
              <a:effectLst/>
            </p:spPr>
            <p:txBody>
              <a:bodyPr wrap="none" anchor="ctr"/>
              <a:lstStyle/>
              <a:p>
                <a:endParaRPr lang="en-US"/>
              </a:p>
            </p:txBody>
          </p:sp>
        </p:grpSp>
      </p:grpSp>
      <p:sp>
        <p:nvSpPr>
          <p:cNvPr id="29725" name="Rectangle 29"/>
          <p:cNvSpPr>
            <a:spLocks noChangeArrowheads="1"/>
          </p:cNvSpPr>
          <p:nvPr/>
        </p:nvSpPr>
        <p:spPr bwMode="auto">
          <a:xfrm>
            <a:off x="98425" y="1203325"/>
            <a:ext cx="2359025" cy="2225675"/>
          </a:xfrm>
          <a:prstGeom prst="rect">
            <a:avLst/>
          </a:prstGeom>
          <a:noFill/>
          <a:ln w="9525">
            <a:noFill/>
            <a:miter lim="800000"/>
            <a:headEnd/>
            <a:tailEnd/>
          </a:ln>
          <a:effectLst/>
        </p:spPr>
        <p:txBody>
          <a:bodyPr lIns="92075" tIns="46038" rIns="92075" bIns="46038">
            <a:spAutoFit/>
          </a:bodyPr>
          <a:lstStyle/>
          <a:p>
            <a:r>
              <a:rPr lang="en-US" sz="2000" b="1" i="1">
                <a:latin typeface="Times New Roman" charset="0"/>
              </a:rPr>
              <a:t>SBU:  a single business or collection of </a:t>
            </a:r>
            <a:r>
              <a:rPr lang="en-US" sz="2000" b="1" i="1" u="sng">
                <a:latin typeface="Times New Roman" charset="0"/>
              </a:rPr>
              <a:t>related</a:t>
            </a:r>
            <a:r>
              <a:rPr lang="en-US" sz="2000" b="1" i="1">
                <a:latin typeface="Times New Roman" charset="0"/>
              </a:rPr>
              <a:t> businesses that is independent and formulates its own strategy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67544" y="2492896"/>
            <a:ext cx="8064896" cy="1569660"/>
          </a:xfrm>
          <a:prstGeom prst="rect">
            <a:avLst/>
          </a:prstGeom>
          <a:noFill/>
        </p:spPr>
        <p:txBody>
          <a:bodyPr wrap="square" rtlCol="0">
            <a:spAutoFit/>
          </a:bodyPr>
          <a:lstStyle/>
          <a:p>
            <a:pPr algn="ctr"/>
            <a:r>
              <a:rPr lang="en-US" sz="2400" dirty="0" smtClean="0"/>
              <a:t>  </a:t>
            </a:r>
            <a:r>
              <a:rPr lang="en-US" sz="2400" b="1" dirty="0" smtClean="0"/>
              <a:t>An emergent view</a:t>
            </a:r>
          </a:p>
          <a:p>
            <a:pPr algn="ctr"/>
            <a:r>
              <a:rPr lang="en-US" sz="2400" dirty="0" smtClean="0">
                <a:latin typeface="Times New Roman" panose="02020603050405020304" pitchFamily="18" charset="0"/>
                <a:cs typeface="Times New Roman" panose="02020603050405020304" pitchFamily="18" charset="0"/>
              </a:rPr>
              <a:t>Emphasize the uncertainty of the future and suggest that setting out identify purpose and a single strategy and then develop a complete strategic plan may be fruitless task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59103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1500" y="1447800"/>
            <a:ext cx="8229600" cy="1754326"/>
          </a:xfrm>
          <a:prstGeom prst="rect">
            <a:avLst/>
          </a:prstGeom>
          <a:noFill/>
        </p:spPr>
        <p:txBody>
          <a:bodyPr wrap="square" rtlCol="0">
            <a:spAutoFit/>
          </a:bodyPr>
          <a:lstStyle/>
          <a:p>
            <a:pPr algn="ctr"/>
            <a:r>
              <a:rPr lang="en-US" dirty="0"/>
              <a:t>A set of certain consistent actions that form an unintended pattern that was not initially anticipated or intended in the initial planning phase. For example, although unintended, adopting an emergent strategy might help a business adapt more flexibly to the practicalities of changing </a:t>
            </a:r>
            <a:r>
              <a:rPr lang="en-US" dirty="0" smtClean="0"/>
              <a:t>market conditions.</a:t>
            </a:r>
            <a:br>
              <a:rPr lang="en-US" dirty="0" smtClean="0"/>
            </a:br>
            <a:r>
              <a:rPr lang="en-US" dirty="0" smtClean="0"/>
              <a:t/>
            </a:r>
            <a:br>
              <a:rPr lang="en-US" dirty="0" smtClean="0"/>
            </a:br>
            <a:endParaRPr lang="en-US" dirty="0"/>
          </a:p>
        </p:txBody>
      </p:sp>
      <p:sp>
        <p:nvSpPr>
          <p:cNvPr id="3" name="TextBox 2"/>
          <p:cNvSpPr txBox="1"/>
          <p:nvPr/>
        </p:nvSpPr>
        <p:spPr>
          <a:xfrm>
            <a:off x="914400" y="685800"/>
            <a:ext cx="754380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400" b="1" dirty="0" smtClean="0"/>
              <a:t>What is emergent perspective to strategy </a:t>
            </a:r>
            <a:endParaRPr lang="en-US" sz="2400" b="1" dirty="0"/>
          </a:p>
        </p:txBody>
      </p:sp>
      <p:sp>
        <p:nvSpPr>
          <p:cNvPr id="4" name="Rectangle 3"/>
          <p:cNvSpPr/>
          <p:nvPr/>
        </p:nvSpPr>
        <p:spPr>
          <a:xfrm>
            <a:off x="2590800" y="2744926"/>
            <a:ext cx="3657600" cy="60787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400" b="1" dirty="0" smtClean="0"/>
              <a:t>Strategy </a:t>
            </a:r>
            <a:endParaRPr lang="en-US" sz="2400" b="1" dirty="0"/>
          </a:p>
        </p:txBody>
      </p:sp>
      <p:sp>
        <p:nvSpPr>
          <p:cNvPr id="5" name="Right Arrow 4"/>
          <p:cNvSpPr/>
          <p:nvPr/>
        </p:nvSpPr>
        <p:spPr>
          <a:xfrm rot="8820221">
            <a:off x="3508263" y="3734743"/>
            <a:ext cx="776693"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rot="2351975">
            <a:off x="4851250" y="3799546"/>
            <a:ext cx="838200" cy="4587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71500" y="4366559"/>
            <a:ext cx="3467100"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More planned approached/ Intended strategy </a:t>
            </a:r>
            <a:endParaRPr lang="en-US" dirty="0"/>
          </a:p>
        </p:txBody>
      </p:sp>
      <p:sp>
        <p:nvSpPr>
          <p:cNvPr id="8" name="Rectangle 7"/>
          <p:cNvSpPr/>
          <p:nvPr/>
        </p:nvSpPr>
        <p:spPr>
          <a:xfrm>
            <a:off x="5053084" y="4366560"/>
            <a:ext cx="3429000" cy="89124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smtClean="0">
                <a:solidFill>
                  <a:schemeClr val="tx1"/>
                </a:solidFill>
              </a:rPr>
              <a:t>Emerged outside the formal plan /Unintended  pattern recognizing the changing conditions </a:t>
            </a:r>
            <a:endParaRPr lang="en-US" b="1" dirty="0">
              <a:solidFill>
                <a:schemeClr val="tx1"/>
              </a:solidFill>
            </a:endParaRPr>
          </a:p>
        </p:txBody>
      </p:sp>
    </p:spTree>
    <p:extLst>
      <p:ext uri="{BB962C8B-B14F-4D97-AF65-F5344CB8AC3E}">
        <p14:creationId xmlns:p14="http://schemas.microsoft.com/office/powerpoint/2010/main" val="29163624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3122" y="533401"/>
            <a:ext cx="8366078" cy="95410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800" b="1" dirty="0" smtClean="0"/>
              <a:t>Henry </a:t>
            </a:r>
            <a:r>
              <a:rPr lang="en-US" sz="2800" b="1" dirty="0" err="1" smtClean="0"/>
              <a:t>Mintzberg's</a:t>
            </a:r>
            <a:r>
              <a:rPr lang="en-US" sz="2800" dirty="0" smtClean="0"/>
              <a:t> emergent strategy </a:t>
            </a:r>
            <a:endParaRPr lang="en-US" sz="2800" dirty="0"/>
          </a:p>
          <a:p>
            <a:pPr algn="ctr"/>
            <a:r>
              <a:rPr lang="en-US" sz="2800" b="1" dirty="0" smtClean="0"/>
              <a:t> </a:t>
            </a:r>
            <a:endParaRPr lang="en-US" sz="2800" b="1" dirty="0"/>
          </a:p>
        </p:txBody>
      </p:sp>
      <p:pic>
        <p:nvPicPr>
          <p:cNvPr id="5122" name="Picture 2" descr="Mintzburg emergent strategy සඳහා පින්තුර ප්‍රතිඵ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981200"/>
            <a:ext cx="7680278" cy="441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52966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609600"/>
            <a:ext cx="7620000" cy="461665"/>
          </a:xfrm>
          <a:prstGeom prst="rect">
            <a:avLst/>
          </a:prstGeom>
          <a:noFill/>
        </p:spPr>
        <p:txBody>
          <a:bodyPr wrap="square" rtlCol="0">
            <a:spAutoFit/>
          </a:bodyPr>
          <a:lstStyle/>
          <a:p>
            <a:r>
              <a:rPr lang="en-US" dirty="0" smtClean="0"/>
              <a:t>   </a:t>
            </a:r>
            <a:r>
              <a:rPr lang="en-US" sz="2400" b="1" dirty="0" smtClean="0"/>
              <a:t>Strategic drift </a:t>
            </a:r>
            <a:endParaRPr lang="en-US" sz="2400" b="1" dirty="0"/>
          </a:p>
        </p:txBody>
      </p:sp>
      <p:sp>
        <p:nvSpPr>
          <p:cNvPr id="3" name="Rectangle 2"/>
          <p:cNvSpPr/>
          <p:nvPr/>
        </p:nvSpPr>
        <p:spPr>
          <a:xfrm>
            <a:off x="685800" y="1219200"/>
            <a:ext cx="76962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Strategic happens when organization strategy is no longer relevant to the external environment facing it  </a:t>
            </a:r>
            <a:endParaRPr lang="en-US" dirty="0"/>
          </a:p>
        </p:txBody>
      </p:sp>
      <p:sp>
        <p:nvSpPr>
          <p:cNvPr id="4" name="Rectangle 3"/>
          <p:cNvSpPr/>
          <p:nvPr/>
        </p:nvSpPr>
        <p:spPr>
          <a:xfrm>
            <a:off x="895066" y="3505200"/>
            <a:ext cx="3352800" cy="1143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Intended strategy through Deliberate planning process </a:t>
            </a:r>
            <a:endParaRPr lang="en-US" dirty="0"/>
          </a:p>
        </p:txBody>
      </p:sp>
      <p:sp>
        <p:nvSpPr>
          <p:cNvPr id="5" name="Rounded Rectangle 4"/>
          <p:cNvSpPr/>
          <p:nvPr/>
        </p:nvSpPr>
        <p:spPr>
          <a:xfrm>
            <a:off x="4800600" y="2602468"/>
            <a:ext cx="2362200" cy="312420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Environment forces</a:t>
            </a:r>
          </a:p>
          <a:p>
            <a:pPr algn="ctr"/>
            <a:r>
              <a:rPr lang="en-US" dirty="0" smtClean="0"/>
              <a:t>????? </a:t>
            </a:r>
            <a:endParaRPr lang="en-US" dirty="0"/>
          </a:p>
        </p:txBody>
      </p:sp>
      <p:sp>
        <p:nvSpPr>
          <p:cNvPr id="6" name="Oval 5"/>
          <p:cNvSpPr/>
          <p:nvPr/>
        </p:nvSpPr>
        <p:spPr>
          <a:xfrm>
            <a:off x="7543800" y="3657600"/>
            <a:ext cx="1447800" cy="1219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Strategic drift </a:t>
            </a:r>
            <a:endParaRPr lang="en-US" dirty="0"/>
          </a:p>
        </p:txBody>
      </p:sp>
    </p:spTree>
    <p:extLst>
      <p:ext uri="{BB962C8B-B14F-4D97-AF65-F5344CB8AC3E}">
        <p14:creationId xmlns:p14="http://schemas.microsoft.com/office/powerpoint/2010/main" val="4799620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http://dl.groovygecko.net/anon.groovy/clients/kaplan/AlexILS/ACCAWIKI/ACCA_P3_HTML/Images/BUSINESSCH15ACCAP3_040.gif"/>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http://dl.groovygecko.net/anon.groovy/clients/kaplan/AlexILS/ACCAWIKI/ACCA_P3_HTML/Images/BUSINESSCH15ACCAP3_040.gif"/>
          <p:cNvSpPr>
            <a:spLocks noChangeAspect="1" noChangeArrowheads="1"/>
          </p:cNvSpPr>
          <p:nvPr/>
        </p:nvSpPr>
        <p:spPr bwMode="auto">
          <a:xfrm>
            <a:off x="1981200" y="3505200"/>
            <a:ext cx="3121025" cy="312103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6" descr="http://dl.groovygecko.net/anon.groovy/clients/kaplan/AlexILS/ACCAWIKI/ACCA_P3_HTML/Images/BUSINESSCH15ACCAP3_040.gif"/>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8" descr="http://dl.groovygecko.net/anon.groovy/clients/kaplan/AlexILS/ACCAWIKI/ACCA_P3_HTML/Images/BUSINESSCH15ACCAP3_040.gif"/>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12" descr="http://dl.groovygecko.net/anon.groovy/clients/kaplan/AlexILS/ACCAWIKI/ACCA_P3_HTML/Images/BUSINESSCH15ACCAP3_040.gif"/>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0200" y="1905000"/>
            <a:ext cx="6553200" cy="4115410"/>
          </a:xfrm>
          <a:prstGeom prst="rect">
            <a:avLst/>
          </a:prstGeom>
        </p:spPr>
      </p:pic>
      <p:sp>
        <p:nvSpPr>
          <p:cNvPr id="10" name="TextBox 9"/>
          <p:cNvSpPr txBox="1"/>
          <p:nvPr/>
        </p:nvSpPr>
        <p:spPr>
          <a:xfrm>
            <a:off x="1066800" y="838200"/>
            <a:ext cx="7391400" cy="400110"/>
          </a:xfrm>
          <a:prstGeom prst="rect">
            <a:avLst/>
          </a:prstGeom>
          <a:noFill/>
        </p:spPr>
        <p:txBody>
          <a:bodyPr wrap="square" rtlCol="0">
            <a:spAutoFit/>
          </a:bodyPr>
          <a:lstStyle/>
          <a:p>
            <a:pPr algn="ctr"/>
            <a:r>
              <a:rPr lang="en-US" sz="2000" b="1" dirty="0" smtClean="0"/>
              <a:t>Rate of responding to the environmental change </a:t>
            </a:r>
            <a:endParaRPr lang="en-US" sz="2000" b="1" dirty="0"/>
          </a:p>
        </p:txBody>
      </p:sp>
    </p:spTree>
    <p:extLst>
      <p:ext uri="{BB962C8B-B14F-4D97-AF65-F5344CB8AC3E}">
        <p14:creationId xmlns:p14="http://schemas.microsoft.com/office/powerpoint/2010/main" val="16241740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Nokia mission සඳහා පින්තුර ප්‍රතිඵ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32656"/>
            <a:ext cx="4176464" cy="278430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pple mission සඳහා පින්තුර ප්‍රතිඵල"/>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64304" y="3717032"/>
            <a:ext cx="4779303" cy="312748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samsung perpose සඳහා පින්තුර ප්‍රතිඵල"/>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4048" y="360774"/>
            <a:ext cx="3810000" cy="228600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79512" y="3700687"/>
            <a:ext cx="3672408" cy="3170099"/>
          </a:xfrm>
          <a:prstGeom prst="rect">
            <a:avLst/>
          </a:prstGeom>
          <a:noFill/>
        </p:spPr>
        <p:txBody>
          <a:bodyPr wrap="square" rtlCol="0">
            <a:spAutoFit/>
          </a:bodyPr>
          <a:lstStyle/>
          <a:p>
            <a:pPr algn="ctr"/>
            <a:r>
              <a:rPr lang="en-US" sz="4000" b="1" dirty="0" smtClean="0"/>
              <a:t>What if you don’t redefine your business purpose –Strategic drift</a:t>
            </a:r>
            <a:endParaRPr lang="en-US" sz="4000" b="1" dirty="0"/>
          </a:p>
        </p:txBody>
      </p:sp>
    </p:spTree>
    <p:extLst>
      <p:ext uri="{BB962C8B-B14F-4D97-AF65-F5344CB8AC3E}">
        <p14:creationId xmlns:p14="http://schemas.microsoft.com/office/powerpoint/2010/main" val="1098091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53340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800" b="1" dirty="0" smtClean="0"/>
              <a:t>Slow response to the market led to strategic drift </a:t>
            </a:r>
            <a:endParaRPr lang="en-US" sz="2800" b="1" dirty="0"/>
          </a:p>
        </p:txBody>
      </p:sp>
      <p:pic>
        <p:nvPicPr>
          <p:cNvPr id="3074" name="Picture 2" descr="Kodak strategic drift සඳහා පින්තුර ප්‍රතිඵ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3400"/>
            <a:ext cx="9144000" cy="632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69859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09600"/>
            <a:ext cx="8458200" cy="523220"/>
          </a:xfrm>
          <a:prstGeom prst="rect">
            <a:avLst/>
          </a:prstGeom>
          <a:noFill/>
        </p:spPr>
        <p:txBody>
          <a:bodyPr wrap="square" rtlCol="0">
            <a:spAutoFit/>
          </a:bodyPr>
          <a:lstStyle/>
          <a:p>
            <a:r>
              <a:rPr lang="en-US" sz="2800" b="1" dirty="0" smtClean="0"/>
              <a:t>How can companies survive a strategic drift</a:t>
            </a:r>
            <a:r>
              <a:rPr lang="en-US" dirty="0" smtClean="0"/>
              <a:t> </a:t>
            </a:r>
            <a:endParaRPr lang="en-US" dirty="0"/>
          </a:p>
        </p:txBody>
      </p:sp>
      <p:sp>
        <p:nvSpPr>
          <p:cNvPr id="3" name="TextBox 2"/>
          <p:cNvSpPr txBox="1"/>
          <p:nvPr/>
        </p:nvSpPr>
        <p:spPr>
          <a:xfrm>
            <a:off x="457200" y="1447800"/>
            <a:ext cx="7924800" cy="1323439"/>
          </a:xfrm>
          <a:prstGeom prst="rect">
            <a:avLst/>
          </a:prstGeom>
          <a:noFill/>
        </p:spPr>
        <p:txBody>
          <a:bodyPr wrap="square" rtlCol="0">
            <a:spAutoFit/>
          </a:bodyPr>
          <a:lstStyle/>
          <a:p>
            <a:pPr marL="342900" indent="-342900" algn="just">
              <a:buFont typeface="+mj-lt"/>
              <a:buAutoNum type="arabicPeriod"/>
            </a:pPr>
            <a:r>
              <a:rPr lang="en-US" sz="2000" dirty="0" smtClean="0"/>
              <a:t>Organizational leadership and adaptable culture</a:t>
            </a:r>
          </a:p>
          <a:p>
            <a:pPr marL="342900" indent="-342900" algn="just">
              <a:buFont typeface="+mj-lt"/>
              <a:buAutoNum type="arabicPeriod"/>
            </a:pPr>
            <a:r>
              <a:rPr lang="en-US" sz="2000" dirty="0" smtClean="0"/>
              <a:t>Continues assessment of trends, emergence of direct and indirect competitors, technological changes and adjustment in to the current plan</a:t>
            </a:r>
            <a:r>
              <a:rPr lang="en-US" sz="2000" dirty="0"/>
              <a:t>. </a:t>
            </a:r>
            <a:r>
              <a:rPr lang="en-US" sz="2000" dirty="0">
                <a:hlinkClick r:id="rId2"/>
              </a:rPr>
              <a:t>https://</a:t>
            </a:r>
            <a:r>
              <a:rPr lang="en-US" sz="2000" dirty="0" smtClean="0">
                <a:hlinkClick r:id="rId2"/>
              </a:rPr>
              <a:t>www.youtube.com/watch?v=dqwAZKrc6vw</a:t>
            </a:r>
            <a:r>
              <a:rPr lang="en-US" sz="2000" dirty="0" smtClean="0"/>
              <a:t>  </a:t>
            </a:r>
            <a:endParaRPr lang="en-US" sz="2000" dirty="0"/>
          </a:p>
        </p:txBody>
      </p:sp>
    </p:spTree>
    <p:extLst>
      <p:ext uri="{BB962C8B-B14F-4D97-AF65-F5344CB8AC3E}">
        <p14:creationId xmlns:p14="http://schemas.microsoft.com/office/powerpoint/2010/main" val="24421762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1981200"/>
            <a:ext cx="6261100" cy="2052590"/>
          </a:xfrm>
        </p:spPr>
        <p:txBody>
          <a:bodyPr>
            <a:normAutofit fontScale="90000"/>
          </a:bodyPr>
          <a:lstStyle/>
          <a:p>
            <a:r>
              <a:rPr lang="en-US" dirty="0" smtClean="0"/>
              <a:t>Financial Implication of strategic management decisions </a:t>
            </a:r>
            <a:endParaRPr lang="en-US" dirty="0"/>
          </a:p>
        </p:txBody>
      </p:sp>
    </p:spTree>
    <p:extLst>
      <p:ext uri="{BB962C8B-B14F-4D97-AF65-F5344CB8AC3E}">
        <p14:creationId xmlns:p14="http://schemas.microsoft.com/office/powerpoint/2010/main" val="16693879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692696"/>
            <a:ext cx="7992888" cy="523220"/>
          </a:xfrm>
          <a:prstGeom prst="rect">
            <a:avLst/>
          </a:prstGeom>
          <a:noFill/>
        </p:spPr>
        <p:txBody>
          <a:bodyPr wrap="square" rtlCol="0">
            <a:spAutoFit/>
          </a:bodyPr>
          <a:lstStyle/>
          <a:p>
            <a:r>
              <a:rPr lang="en-US" sz="2800" b="1" dirty="0" smtClean="0">
                <a:latin typeface="Times New Roman" panose="02020603050405020304" pitchFamily="18" charset="0"/>
                <a:cs typeface="Times New Roman" panose="02020603050405020304" pitchFamily="18" charset="0"/>
              </a:rPr>
              <a:t>              The essence of strategy of the organization </a:t>
            </a:r>
            <a:endParaRPr lang="en-US" sz="2800" b="1" dirty="0">
              <a:latin typeface="Times New Roman" panose="02020603050405020304" pitchFamily="18" charset="0"/>
              <a:cs typeface="Times New Roman" panose="02020603050405020304" pitchFamily="18" charset="0"/>
            </a:endParaRPr>
          </a:p>
        </p:txBody>
      </p:sp>
      <p:graphicFrame>
        <p:nvGraphicFramePr>
          <p:cNvPr id="4" name="Diagram 3"/>
          <p:cNvGraphicFramePr/>
          <p:nvPr>
            <p:extLst>
              <p:ext uri="{D42A27DB-BD31-4B8C-83A1-F6EECF244321}">
                <p14:modId xmlns:p14="http://schemas.microsoft.com/office/powerpoint/2010/main" val="2671629671"/>
              </p:ext>
            </p:extLst>
          </p:nvPr>
        </p:nvGraphicFramePr>
        <p:xfrm>
          <a:off x="1704020" y="141277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230697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
          <p:cNvSpPr>
            <a:spLocks noGrp="1" noChangeArrowheads="1"/>
          </p:cNvSpPr>
          <p:nvPr>
            <p:ph type="title"/>
          </p:nvPr>
        </p:nvSpPr>
        <p:spPr/>
        <p:txBody>
          <a:bodyPr/>
          <a:lstStyle/>
          <a:p>
            <a:pPr eaLnBrk="1" hangingPunct="1"/>
            <a:r>
              <a:rPr lang="en-GB" sz="3100" dirty="0" smtClean="0">
                <a:ea typeface="PMingLiU" pitchFamily="18" charset="-120"/>
              </a:rPr>
              <a:t>Corporate Strategic Decision </a:t>
            </a:r>
            <a:endParaRPr lang="en-US" sz="3100" dirty="0">
              <a:ea typeface="PMingLiU" pitchFamily="18" charset="-120"/>
            </a:endParaRPr>
          </a:p>
        </p:txBody>
      </p:sp>
      <p:sp>
        <p:nvSpPr>
          <p:cNvPr id="2" name="TextBox 1"/>
          <p:cNvSpPr txBox="1"/>
          <p:nvPr/>
        </p:nvSpPr>
        <p:spPr>
          <a:xfrm>
            <a:off x="685800" y="1676400"/>
            <a:ext cx="7924800" cy="646331"/>
          </a:xfrm>
          <a:prstGeom prst="rect">
            <a:avLst/>
          </a:prstGeom>
          <a:noFill/>
        </p:spPr>
        <p:txBody>
          <a:bodyPr wrap="square" rtlCol="0">
            <a:spAutoFit/>
          </a:bodyPr>
          <a:lstStyle/>
          <a:p>
            <a:pPr marL="342900" indent="-342900">
              <a:buAutoNum type="arabicPeriod"/>
            </a:pPr>
            <a:r>
              <a:rPr lang="en-US" b="1" dirty="0" smtClean="0"/>
              <a:t>Growth decision </a:t>
            </a:r>
          </a:p>
          <a:p>
            <a:endParaRPr lang="en-US" dirty="0" smtClean="0"/>
          </a:p>
        </p:txBody>
      </p:sp>
      <p:pic>
        <p:nvPicPr>
          <p:cNvPr id="6" name="Picture 2" descr="http://www.tutor2u.net/business/images/Ansoff%20Matrix%20w500.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2299985"/>
            <a:ext cx="7467600" cy="349121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752600" y="6077803"/>
            <a:ext cx="5334000" cy="369332"/>
          </a:xfrm>
          <a:prstGeom prst="rect">
            <a:avLst/>
          </a:prstGeom>
          <a:noFill/>
        </p:spPr>
        <p:txBody>
          <a:bodyPr wrap="square" rtlCol="0">
            <a:spAutoFit/>
          </a:bodyPr>
          <a:lstStyle/>
          <a:p>
            <a:r>
              <a:rPr lang="en-US" dirty="0" smtClean="0"/>
              <a:t>Source: </a:t>
            </a:r>
            <a:r>
              <a:rPr lang="en-US" dirty="0" err="1" smtClean="0"/>
              <a:t>Ansoff</a:t>
            </a:r>
            <a:r>
              <a:rPr lang="en-US" dirty="0" smtClean="0"/>
              <a:t> Matrix (</a:t>
            </a:r>
            <a:r>
              <a:rPr lang="en-US" dirty="0" err="1" smtClean="0"/>
              <a:t>Igo</a:t>
            </a:r>
            <a:r>
              <a:rPr lang="en-US" dirty="0" smtClean="0"/>
              <a:t> </a:t>
            </a:r>
            <a:r>
              <a:rPr lang="en-US" dirty="0" err="1" smtClean="0"/>
              <a:t>Ansoff</a:t>
            </a:r>
            <a:r>
              <a:rPr lang="en-US" dirty="0" smtClean="0"/>
              <a:t>) </a:t>
            </a:r>
            <a:endParaRPr lang="en-US" dirty="0"/>
          </a:p>
        </p:txBody>
      </p:sp>
    </p:spTree>
    <p:extLst>
      <p:ext uri="{BB962C8B-B14F-4D97-AF65-F5344CB8AC3E}">
        <p14:creationId xmlns:p14="http://schemas.microsoft.com/office/powerpoint/2010/main" val="2044857825"/>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9394" y="457200"/>
            <a:ext cx="6629400" cy="1595967"/>
          </a:xfrm>
        </p:spPr>
        <p:txBody>
          <a:bodyPr/>
          <a:lstStyle/>
          <a:p>
            <a:r>
              <a:rPr lang="en-US" dirty="0" smtClean="0"/>
              <a:t>         Governance issue </a:t>
            </a:r>
            <a:endParaRPr lang="en-US" dirty="0"/>
          </a:p>
        </p:txBody>
      </p:sp>
      <p:sp>
        <p:nvSpPr>
          <p:cNvPr id="3" name="Content Placeholder 2"/>
          <p:cNvSpPr>
            <a:spLocks noGrp="1"/>
          </p:cNvSpPr>
          <p:nvPr>
            <p:ph idx="1"/>
          </p:nvPr>
        </p:nvSpPr>
        <p:spPr>
          <a:xfrm>
            <a:off x="914400" y="1905000"/>
            <a:ext cx="8077200" cy="6319585"/>
          </a:xfrm>
        </p:spPr>
        <p:txBody>
          <a:bodyPr/>
          <a:lstStyle/>
          <a:p>
            <a:pPr marL="0" indent="0">
              <a:buNone/>
            </a:pPr>
            <a:endParaRPr lang="en-US" dirty="0" smtClean="0"/>
          </a:p>
          <a:p>
            <a:pPr marL="0" indent="0">
              <a:buNone/>
            </a:pPr>
            <a:endParaRPr lang="en-US" dirty="0"/>
          </a:p>
        </p:txBody>
      </p:sp>
      <p:sp>
        <p:nvSpPr>
          <p:cNvPr id="4" name="Rectangle 3"/>
          <p:cNvSpPr/>
          <p:nvPr/>
        </p:nvSpPr>
        <p:spPr>
          <a:xfrm>
            <a:off x="1143000" y="2438400"/>
            <a:ext cx="2895600" cy="762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Ownership </a:t>
            </a:r>
            <a:endParaRPr lang="en-US" dirty="0"/>
          </a:p>
        </p:txBody>
      </p:sp>
      <p:sp>
        <p:nvSpPr>
          <p:cNvPr id="5" name="Rectangle 4"/>
          <p:cNvSpPr/>
          <p:nvPr/>
        </p:nvSpPr>
        <p:spPr>
          <a:xfrm>
            <a:off x="5562600" y="2438400"/>
            <a:ext cx="28194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Control</a:t>
            </a:r>
            <a:endParaRPr lang="en-US" dirty="0"/>
          </a:p>
        </p:txBody>
      </p:sp>
      <p:sp>
        <p:nvSpPr>
          <p:cNvPr id="6" name="TextBox 5"/>
          <p:cNvSpPr txBox="1"/>
          <p:nvPr/>
        </p:nvSpPr>
        <p:spPr>
          <a:xfrm>
            <a:off x="4343400" y="2590800"/>
            <a:ext cx="914400" cy="369332"/>
          </a:xfrm>
          <a:prstGeom prst="rect">
            <a:avLst/>
          </a:prstGeom>
          <a:noFill/>
        </p:spPr>
        <p:txBody>
          <a:bodyPr wrap="square" rtlCol="0">
            <a:spAutoFit/>
          </a:bodyPr>
          <a:lstStyle/>
          <a:p>
            <a:r>
              <a:rPr lang="en-US" dirty="0" smtClean="0"/>
              <a:t>   Vs</a:t>
            </a:r>
            <a:endParaRPr lang="en-US" dirty="0"/>
          </a:p>
        </p:txBody>
      </p:sp>
    </p:spTree>
    <p:extLst>
      <p:ext uri="{BB962C8B-B14F-4D97-AF65-F5344CB8AC3E}">
        <p14:creationId xmlns:p14="http://schemas.microsoft.com/office/powerpoint/2010/main" val="16139280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5550" y="457200"/>
            <a:ext cx="6629400" cy="1595967"/>
          </a:xfrm>
        </p:spPr>
        <p:txBody>
          <a:bodyPr/>
          <a:lstStyle/>
          <a:p>
            <a:r>
              <a:rPr lang="en-US" dirty="0" smtClean="0"/>
              <a:t>Financial Feasibility </a:t>
            </a:r>
            <a:endParaRPr lang="en-US" dirty="0"/>
          </a:p>
        </p:txBody>
      </p:sp>
      <p:sp>
        <p:nvSpPr>
          <p:cNvPr id="3" name="Content Placeholder 2"/>
          <p:cNvSpPr>
            <a:spLocks noGrp="1"/>
          </p:cNvSpPr>
          <p:nvPr>
            <p:ph idx="1"/>
          </p:nvPr>
        </p:nvSpPr>
        <p:spPr>
          <a:xfrm>
            <a:off x="228600" y="1979444"/>
            <a:ext cx="8623300" cy="6319585"/>
          </a:xfrm>
        </p:spPr>
        <p:txBody>
          <a:bodyPr/>
          <a:lstStyle/>
          <a:p>
            <a:pPr algn="just"/>
            <a:r>
              <a:rPr lang="en-US" dirty="0" smtClean="0"/>
              <a:t>Evaluating the financial feasibility of such a decision will ensure that share holders money are invested in a profitable investment opportunity. </a:t>
            </a:r>
            <a:endParaRPr lang="en-US" dirty="0"/>
          </a:p>
        </p:txBody>
      </p:sp>
    </p:spTree>
    <p:extLst>
      <p:ext uri="{BB962C8B-B14F-4D97-AF65-F5344CB8AC3E}">
        <p14:creationId xmlns:p14="http://schemas.microsoft.com/office/powerpoint/2010/main" val="39589740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
          <p:cNvSpPr>
            <a:spLocks noGrp="1" noChangeArrowheads="1"/>
          </p:cNvSpPr>
          <p:nvPr>
            <p:ph type="title"/>
          </p:nvPr>
        </p:nvSpPr>
        <p:spPr>
          <a:xfrm>
            <a:off x="892969" y="465461"/>
            <a:ext cx="7358063" cy="1427633"/>
          </a:xfrm>
        </p:spPr>
        <p:txBody>
          <a:bodyPr rIns="35705"/>
          <a:lstStyle/>
          <a:p>
            <a:pPr eaLnBrk="1" hangingPunct="1"/>
            <a:r>
              <a:rPr lang="en-US" sz="3800" dirty="0" smtClean="0"/>
              <a:t>How to evaluate the corporate strategic decisions </a:t>
            </a:r>
            <a:endParaRPr lang="en-US" sz="3800" dirty="0"/>
          </a:p>
        </p:txBody>
      </p:sp>
      <p:sp>
        <p:nvSpPr>
          <p:cNvPr id="25603" name="Rectangle 2"/>
          <p:cNvSpPr>
            <a:spLocks noGrp="1" noChangeArrowheads="1"/>
          </p:cNvSpPr>
          <p:nvPr>
            <p:ph idx="1"/>
          </p:nvPr>
        </p:nvSpPr>
        <p:spPr>
          <a:xfrm>
            <a:off x="892969" y="1946672"/>
            <a:ext cx="7358063" cy="4018359"/>
          </a:xfrm>
        </p:spPr>
        <p:txBody>
          <a:bodyPr rIns="35705"/>
          <a:lstStyle/>
          <a:p>
            <a:pPr marL="623940">
              <a:buBlip>
                <a:blip r:embed="rId2"/>
              </a:buBlip>
            </a:pPr>
            <a:r>
              <a:rPr lang="en-US" smtClean="0">
                <a:latin typeface="Chalkboard Bold" charset="0"/>
                <a:sym typeface="Chalkboard Bold" charset="0"/>
              </a:rPr>
              <a:t>Discounted Cash Flow Methods </a:t>
            </a:r>
          </a:p>
          <a:p>
            <a:pPr marL="936468" lvl="1">
              <a:buBlip>
                <a:blip r:embed="rId2"/>
              </a:buBlip>
            </a:pPr>
            <a:r>
              <a:rPr lang="en-US" smtClean="0"/>
              <a:t>Net Present Value (NPV)</a:t>
            </a:r>
          </a:p>
          <a:p>
            <a:pPr marL="936468" lvl="1">
              <a:buBlip>
                <a:blip r:embed="rId2"/>
              </a:buBlip>
            </a:pPr>
            <a:r>
              <a:rPr lang="en-US" smtClean="0"/>
              <a:t>Internal Rate of Return (IRR)</a:t>
            </a:r>
          </a:p>
          <a:p>
            <a:pPr marL="623940">
              <a:buBlip>
                <a:blip r:embed="rId2"/>
              </a:buBlip>
            </a:pPr>
            <a:r>
              <a:rPr lang="en-US" smtClean="0">
                <a:latin typeface="Chalkboard Bold" charset="0"/>
                <a:sym typeface="Chalkboard Bold" charset="0"/>
              </a:rPr>
              <a:t>Non-Discounted Cash Flow Methods</a:t>
            </a:r>
          </a:p>
          <a:p>
            <a:pPr marL="936468" lvl="1">
              <a:buBlip>
                <a:blip r:embed="rId2"/>
              </a:buBlip>
            </a:pPr>
            <a:r>
              <a:rPr lang="en-US" smtClean="0"/>
              <a:t>Payback Method</a:t>
            </a:r>
          </a:p>
          <a:p>
            <a:pPr marL="936468" lvl="1">
              <a:buBlip>
                <a:blip r:embed="rId2"/>
              </a:buBlip>
            </a:pPr>
            <a:r>
              <a:rPr lang="en-US" smtClean="0"/>
              <a:t>Accounting Rate of Return</a:t>
            </a:r>
          </a:p>
        </p:txBody>
      </p:sp>
    </p:spTree>
    <p:extLst>
      <p:ext uri="{BB962C8B-B14F-4D97-AF65-F5344CB8AC3E}">
        <p14:creationId xmlns:p14="http://schemas.microsoft.com/office/powerpoint/2010/main" val="2138378513"/>
      </p:ext>
    </p:extLst>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7150" y="430106"/>
            <a:ext cx="6629400" cy="1595967"/>
          </a:xfrm>
        </p:spPr>
        <p:txBody>
          <a:bodyPr/>
          <a:lstStyle/>
          <a:p>
            <a:r>
              <a:rPr lang="en-US" dirty="0" smtClean="0"/>
              <a:t>Projections </a:t>
            </a:r>
            <a:endParaRPr lang="en-US" dirty="0"/>
          </a:p>
        </p:txBody>
      </p:sp>
      <p:sp>
        <p:nvSpPr>
          <p:cNvPr id="3" name="Content Placeholder 2"/>
          <p:cNvSpPr>
            <a:spLocks noGrp="1"/>
          </p:cNvSpPr>
          <p:nvPr>
            <p:ph idx="1"/>
          </p:nvPr>
        </p:nvSpPr>
        <p:spPr>
          <a:xfrm>
            <a:off x="368300" y="2013563"/>
            <a:ext cx="8547100" cy="6319585"/>
          </a:xfrm>
        </p:spPr>
        <p:txBody>
          <a:bodyPr/>
          <a:lstStyle/>
          <a:p>
            <a:pPr algn="just"/>
            <a:r>
              <a:rPr lang="en-US" dirty="0" smtClean="0"/>
              <a:t>This is the most crucial part of the long term investment decision evaluation. Accurately forecast the cost and the revenue for given period will have significant impact to the decision. </a:t>
            </a:r>
            <a:endParaRPr lang="en-US" dirty="0"/>
          </a:p>
        </p:txBody>
      </p:sp>
    </p:spTree>
    <p:extLst>
      <p:ext uri="{BB962C8B-B14F-4D97-AF65-F5344CB8AC3E}">
        <p14:creationId xmlns:p14="http://schemas.microsoft.com/office/powerpoint/2010/main" val="7106451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10600" cy="6319585"/>
          </a:xfrm>
        </p:spPr>
        <p:txBody>
          <a:bodyPr/>
          <a:lstStyle/>
          <a:p>
            <a:pPr marL="0" indent="0">
              <a:buNone/>
            </a:pPr>
            <a:endParaRPr lang="en-US" dirty="0" smtClean="0"/>
          </a:p>
          <a:p>
            <a:pPr marL="0" indent="0" algn="just">
              <a:buNone/>
            </a:pPr>
            <a:r>
              <a:rPr lang="en-US" dirty="0" smtClean="0"/>
              <a:t>Assume that your company management is planning to put up a 200 rooms hotel in </a:t>
            </a:r>
            <a:r>
              <a:rPr lang="en-US" dirty="0" err="1" smtClean="0"/>
              <a:t>Trincomalee</a:t>
            </a:r>
            <a:r>
              <a:rPr lang="en-US" dirty="0" smtClean="0"/>
              <a:t> which will require initial capital outlay USD 500 million. Project the possible cash flows for next five years and what factors  should be considered in the determination of the cash flows. </a:t>
            </a:r>
            <a:endParaRPr lang="en-US" dirty="0"/>
          </a:p>
        </p:txBody>
      </p:sp>
    </p:spTree>
    <p:extLst>
      <p:ext uri="{BB962C8B-B14F-4D97-AF65-F5344CB8AC3E}">
        <p14:creationId xmlns:p14="http://schemas.microsoft.com/office/powerpoint/2010/main" val="5904979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
          <p:cNvSpPr>
            <a:spLocks noGrp="1" noChangeArrowheads="1"/>
          </p:cNvSpPr>
          <p:nvPr>
            <p:ph type="title"/>
          </p:nvPr>
        </p:nvSpPr>
        <p:spPr>
          <a:xfrm>
            <a:off x="892969" y="1319362"/>
            <a:ext cx="7358063" cy="1707803"/>
          </a:xfrm>
        </p:spPr>
        <p:txBody>
          <a:bodyPr rIns="35705"/>
          <a:lstStyle/>
          <a:p>
            <a:pPr eaLnBrk="1" hangingPunct="1"/>
            <a:r>
              <a:rPr lang="en-US" sz="3800"/>
              <a:t>Discounted Cash Flow Methods</a:t>
            </a:r>
          </a:p>
        </p:txBody>
      </p:sp>
      <p:sp>
        <p:nvSpPr>
          <p:cNvPr id="31747" name="Rectangle 2"/>
          <p:cNvSpPr>
            <a:spLocks noGrp="1" noChangeArrowheads="1"/>
          </p:cNvSpPr>
          <p:nvPr>
            <p:ph idx="1"/>
          </p:nvPr>
        </p:nvSpPr>
        <p:spPr>
          <a:xfrm>
            <a:off x="785813" y="3027164"/>
            <a:ext cx="7572375" cy="2937867"/>
          </a:xfrm>
        </p:spPr>
        <p:txBody>
          <a:bodyPr rIns="35705"/>
          <a:lstStyle/>
          <a:p>
            <a:pPr marL="623940">
              <a:buBlip>
                <a:blip r:embed="rId2"/>
              </a:buBlip>
            </a:pPr>
            <a:r>
              <a:rPr lang="en-US" dirty="0" smtClean="0"/>
              <a:t>NPV - the sum of discounted future cash flows less the initial cost</a:t>
            </a:r>
          </a:p>
          <a:p>
            <a:pPr marL="623940">
              <a:buBlip>
                <a:blip r:embed="rId2"/>
              </a:buBlip>
            </a:pPr>
            <a:r>
              <a:rPr lang="en-US" dirty="0" smtClean="0"/>
              <a:t>IRR - the discount rate where NPV = 0</a:t>
            </a:r>
          </a:p>
        </p:txBody>
      </p:sp>
    </p:spTree>
    <p:extLst>
      <p:ext uri="{BB962C8B-B14F-4D97-AF65-F5344CB8AC3E}">
        <p14:creationId xmlns:p14="http://schemas.microsoft.com/office/powerpoint/2010/main" val="1675645696"/>
      </p:ext>
    </p:extLst>
  </p:cSld>
  <p:clrMapOvr>
    <a:masterClrMapping/>
  </p:clrMapOvr>
  <p:transition spd="med"/>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
          <p:cNvSpPr>
            <a:spLocks noGrp="1" noChangeArrowheads="1"/>
          </p:cNvSpPr>
          <p:nvPr>
            <p:ph type="title"/>
          </p:nvPr>
        </p:nvSpPr>
        <p:spPr/>
        <p:txBody>
          <a:bodyPr/>
          <a:lstStyle/>
          <a:p>
            <a:pPr eaLnBrk="1" hangingPunct="1"/>
            <a:r>
              <a:rPr lang="en-US" sz="3800"/>
              <a:t>Net Present Value (NPV)</a:t>
            </a:r>
          </a:p>
        </p:txBody>
      </p:sp>
      <p:sp>
        <p:nvSpPr>
          <p:cNvPr id="32771" name="Rectangle 2"/>
          <p:cNvSpPr>
            <a:spLocks/>
          </p:cNvSpPr>
          <p:nvPr/>
        </p:nvSpPr>
        <p:spPr bwMode="auto">
          <a:xfrm>
            <a:off x="390674" y="2201079"/>
            <a:ext cx="67210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spAutoFit/>
          </a:bodyPr>
          <a:lstStyle/>
          <a:p>
            <a:r>
              <a:rPr lang="en-US">
                <a:solidFill>
                  <a:schemeClr val="tx1"/>
                </a:solidFill>
              </a:rPr>
              <a:t>NPV =  </a:t>
            </a:r>
          </a:p>
        </p:txBody>
      </p:sp>
      <p:sp>
        <p:nvSpPr>
          <p:cNvPr id="32772" name="Rectangle 3"/>
          <p:cNvSpPr>
            <a:spLocks/>
          </p:cNvSpPr>
          <p:nvPr/>
        </p:nvSpPr>
        <p:spPr bwMode="auto">
          <a:xfrm>
            <a:off x="2020342" y="2278008"/>
            <a:ext cx="63799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spAutoFit/>
          </a:bodyPr>
          <a:lstStyle/>
          <a:p>
            <a:r>
              <a:rPr lang="en-US" u="sng">
                <a:solidFill>
                  <a:schemeClr val="tx1"/>
                </a:solidFill>
              </a:rPr>
              <a:t>C</a:t>
            </a:r>
            <a:r>
              <a:rPr lang="en-US" u="sng" baseline="-6000">
                <a:solidFill>
                  <a:schemeClr val="tx1"/>
                </a:solidFill>
              </a:rPr>
              <a:t>1</a:t>
            </a:r>
            <a:endParaRPr lang="en-US" u="sng">
              <a:solidFill>
                <a:schemeClr val="tx1"/>
              </a:solidFill>
            </a:endParaRPr>
          </a:p>
          <a:p>
            <a:r>
              <a:rPr lang="en-US">
                <a:solidFill>
                  <a:schemeClr val="tx1"/>
                </a:solidFill>
              </a:rPr>
              <a:t>(1 + r)</a:t>
            </a:r>
            <a:r>
              <a:rPr lang="en-US" baseline="32000">
                <a:solidFill>
                  <a:schemeClr val="tx1"/>
                </a:solidFill>
              </a:rPr>
              <a:t>1</a:t>
            </a:r>
          </a:p>
        </p:txBody>
      </p:sp>
      <p:sp>
        <p:nvSpPr>
          <p:cNvPr id="32773" name="Rectangle 4"/>
          <p:cNvSpPr>
            <a:spLocks/>
          </p:cNvSpPr>
          <p:nvPr/>
        </p:nvSpPr>
        <p:spPr bwMode="auto">
          <a:xfrm>
            <a:off x="3303985" y="2226193"/>
            <a:ext cx="11541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spAutoFit/>
          </a:bodyPr>
          <a:lstStyle/>
          <a:p>
            <a:r>
              <a:rPr lang="en-US">
                <a:solidFill>
                  <a:schemeClr val="tx1"/>
                </a:solidFill>
              </a:rPr>
              <a:t>+</a:t>
            </a:r>
          </a:p>
        </p:txBody>
      </p:sp>
      <p:sp>
        <p:nvSpPr>
          <p:cNvPr id="32774" name="Rectangle 5"/>
          <p:cNvSpPr>
            <a:spLocks/>
          </p:cNvSpPr>
          <p:nvPr/>
        </p:nvSpPr>
        <p:spPr bwMode="auto">
          <a:xfrm>
            <a:off x="3729262" y="2276334"/>
            <a:ext cx="63799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spAutoFit/>
          </a:bodyPr>
          <a:lstStyle/>
          <a:p>
            <a:r>
              <a:rPr lang="en-US" u="sng">
                <a:solidFill>
                  <a:schemeClr val="tx1"/>
                </a:solidFill>
              </a:rPr>
              <a:t>C</a:t>
            </a:r>
            <a:r>
              <a:rPr lang="en-US" u="sng" baseline="-6000">
                <a:solidFill>
                  <a:schemeClr val="tx1"/>
                </a:solidFill>
              </a:rPr>
              <a:t>2</a:t>
            </a:r>
            <a:endParaRPr lang="en-US" u="sng">
              <a:solidFill>
                <a:schemeClr val="tx1"/>
              </a:solidFill>
            </a:endParaRPr>
          </a:p>
          <a:p>
            <a:r>
              <a:rPr lang="en-US">
                <a:solidFill>
                  <a:schemeClr val="tx1"/>
                </a:solidFill>
              </a:rPr>
              <a:t>(1 + r)</a:t>
            </a:r>
            <a:r>
              <a:rPr lang="en-US" baseline="32000">
                <a:solidFill>
                  <a:schemeClr val="tx1"/>
                </a:solidFill>
              </a:rPr>
              <a:t>2</a:t>
            </a:r>
          </a:p>
        </p:txBody>
      </p:sp>
      <p:sp>
        <p:nvSpPr>
          <p:cNvPr id="32775" name="Rectangle 6"/>
          <p:cNvSpPr>
            <a:spLocks/>
          </p:cNvSpPr>
          <p:nvPr/>
        </p:nvSpPr>
        <p:spPr bwMode="auto">
          <a:xfrm>
            <a:off x="5161360" y="2226193"/>
            <a:ext cx="11541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spAutoFit/>
          </a:bodyPr>
          <a:lstStyle/>
          <a:p>
            <a:r>
              <a:rPr lang="en-US">
                <a:solidFill>
                  <a:schemeClr val="tx1"/>
                </a:solidFill>
              </a:rPr>
              <a:t>+</a:t>
            </a:r>
          </a:p>
        </p:txBody>
      </p:sp>
      <p:sp>
        <p:nvSpPr>
          <p:cNvPr id="32776" name="Rectangle 7"/>
          <p:cNvSpPr>
            <a:spLocks/>
          </p:cNvSpPr>
          <p:nvPr/>
        </p:nvSpPr>
        <p:spPr bwMode="auto">
          <a:xfrm>
            <a:off x="5470551" y="2276334"/>
            <a:ext cx="63799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spAutoFit/>
          </a:bodyPr>
          <a:lstStyle/>
          <a:p>
            <a:r>
              <a:rPr lang="en-US" u="sng" dirty="0">
                <a:solidFill>
                  <a:schemeClr val="tx1"/>
                </a:solidFill>
              </a:rPr>
              <a:t>C</a:t>
            </a:r>
            <a:r>
              <a:rPr lang="en-US" u="sng" baseline="-6000" dirty="0">
                <a:solidFill>
                  <a:schemeClr val="tx1"/>
                </a:solidFill>
              </a:rPr>
              <a:t>3</a:t>
            </a:r>
            <a:endParaRPr lang="en-US" u="sng" dirty="0">
              <a:solidFill>
                <a:schemeClr val="tx1"/>
              </a:solidFill>
            </a:endParaRPr>
          </a:p>
          <a:p>
            <a:r>
              <a:rPr lang="en-US" dirty="0">
                <a:solidFill>
                  <a:schemeClr val="tx1"/>
                </a:solidFill>
              </a:rPr>
              <a:t>(1 + r)</a:t>
            </a:r>
            <a:r>
              <a:rPr lang="en-US" baseline="32000" dirty="0">
                <a:solidFill>
                  <a:schemeClr val="tx1"/>
                </a:solidFill>
              </a:rPr>
              <a:t>3</a:t>
            </a:r>
          </a:p>
        </p:txBody>
      </p:sp>
      <p:sp>
        <p:nvSpPr>
          <p:cNvPr id="32777" name="Rectangle 8"/>
          <p:cNvSpPr>
            <a:spLocks/>
          </p:cNvSpPr>
          <p:nvPr/>
        </p:nvSpPr>
        <p:spPr bwMode="auto">
          <a:xfrm>
            <a:off x="455414" y="4496097"/>
            <a:ext cx="7358063" cy="1384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l"/>
            <a:r>
              <a:rPr lang="en-US">
                <a:solidFill>
                  <a:schemeClr val="tx1"/>
                </a:solidFill>
              </a:rPr>
              <a:t>C</a:t>
            </a:r>
            <a:r>
              <a:rPr lang="en-US" baseline="-6000">
                <a:solidFill>
                  <a:schemeClr val="tx1"/>
                </a:solidFill>
              </a:rPr>
              <a:t>1</a:t>
            </a:r>
            <a:r>
              <a:rPr lang="en-US">
                <a:solidFill>
                  <a:schemeClr val="tx1"/>
                </a:solidFill>
              </a:rPr>
              <a:t>, C</a:t>
            </a:r>
            <a:r>
              <a:rPr lang="en-US" baseline="-6000">
                <a:solidFill>
                  <a:schemeClr val="tx1"/>
                </a:solidFill>
              </a:rPr>
              <a:t>2</a:t>
            </a:r>
            <a:r>
              <a:rPr lang="en-US">
                <a:solidFill>
                  <a:schemeClr val="tx1"/>
                </a:solidFill>
              </a:rPr>
              <a:t>, C</a:t>
            </a:r>
            <a:r>
              <a:rPr lang="en-US" baseline="-6000">
                <a:solidFill>
                  <a:schemeClr val="tx1"/>
                </a:solidFill>
              </a:rPr>
              <a:t>3</a:t>
            </a:r>
            <a:r>
              <a:rPr lang="en-US">
                <a:solidFill>
                  <a:schemeClr val="tx1"/>
                </a:solidFill>
              </a:rPr>
              <a:t> = the project cash flows, </a:t>
            </a:r>
          </a:p>
          <a:p>
            <a:pPr algn="l"/>
            <a:r>
              <a:rPr lang="en-US">
                <a:solidFill>
                  <a:schemeClr val="tx1"/>
                </a:solidFill>
              </a:rPr>
              <a:t>r = discount rate (related to risk of the project)</a:t>
            </a:r>
          </a:p>
          <a:p>
            <a:pPr algn="l"/>
            <a:r>
              <a:rPr lang="en-US">
                <a:solidFill>
                  <a:schemeClr val="tx1"/>
                </a:solidFill>
              </a:rPr>
              <a:t>C</a:t>
            </a:r>
            <a:r>
              <a:rPr lang="en-US" baseline="-6000">
                <a:solidFill>
                  <a:schemeClr val="tx1"/>
                </a:solidFill>
              </a:rPr>
              <a:t>0</a:t>
            </a:r>
            <a:r>
              <a:rPr lang="en-US">
                <a:solidFill>
                  <a:schemeClr val="tx1"/>
                </a:solidFill>
              </a:rPr>
              <a:t> = initial cost</a:t>
            </a:r>
          </a:p>
        </p:txBody>
      </p:sp>
      <p:sp>
        <p:nvSpPr>
          <p:cNvPr id="32778" name="Line 9"/>
          <p:cNvSpPr>
            <a:spLocks noChangeShapeType="1"/>
          </p:cNvSpPr>
          <p:nvPr/>
        </p:nvSpPr>
        <p:spPr bwMode="auto">
          <a:xfrm>
            <a:off x="1759149" y="1973461"/>
            <a:ext cx="6697" cy="1233413"/>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32779" name="Line 10"/>
          <p:cNvSpPr>
            <a:spLocks noChangeShapeType="1"/>
          </p:cNvSpPr>
          <p:nvPr/>
        </p:nvSpPr>
        <p:spPr bwMode="auto">
          <a:xfrm>
            <a:off x="6831211" y="2000250"/>
            <a:ext cx="23441" cy="1240111"/>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32780" name="Line 11"/>
          <p:cNvSpPr>
            <a:spLocks noChangeShapeType="1"/>
          </p:cNvSpPr>
          <p:nvPr/>
        </p:nvSpPr>
        <p:spPr bwMode="auto">
          <a:xfrm rot="10800000" flipH="1">
            <a:off x="1751335" y="1987973"/>
            <a:ext cx="351606" cy="2232"/>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32781" name="Line 12"/>
          <p:cNvSpPr>
            <a:spLocks noChangeShapeType="1"/>
          </p:cNvSpPr>
          <p:nvPr/>
        </p:nvSpPr>
        <p:spPr bwMode="auto">
          <a:xfrm rot="10800000" flipH="1">
            <a:off x="1751335" y="3196829"/>
            <a:ext cx="351606" cy="2232"/>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32782" name="Line 13"/>
          <p:cNvSpPr>
            <a:spLocks noChangeShapeType="1"/>
          </p:cNvSpPr>
          <p:nvPr/>
        </p:nvSpPr>
        <p:spPr bwMode="auto">
          <a:xfrm>
            <a:off x="6518672" y="2004715"/>
            <a:ext cx="343793" cy="3349"/>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32783" name="Line 14"/>
          <p:cNvSpPr>
            <a:spLocks noChangeShapeType="1"/>
          </p:cNvSpPr>
          <p:nvPr/>
        </p:nvSpPr>
        <p:spPr bwMode="auto">
          <a:xfrm>
            <a:off x="6529834" y="3240361"/>
            <a:ext cx="324818" cy="0"/>
          </a:xfrm>
          <a:prstGeom prst="line">
            <a:avLst/>
          </a:prstGeom>
          <a:noFill/>
          <a:ln w="25400">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endParaRPr lang="en-US"/>
          </a:p>
        </p:txBody>
      </p:sp>
      <p:sp>
        <p:nvSpPr>
          <p:cNvPr id="32784" name="Rectangle 15"/>
          <p:cNvSpPr>
            <a:spLocks/>
          </p:cNvSpPr>
          <p:nvPr/>
        </p:nvSpPr>
        <p:spPr bwMode="auto">
          <a:xfrm>
            <a:off x="7238629" y="2330560"/>
            <a:ext cx="3254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spAutoFit/>
          </a:bodyPr>
          <a:lstStyle/>
          <a:p>
            <a:r>
              <a:rPr lang="en-US">
                <a:solidFill>
                  <a:schemeClr val="tx1"/>
                </a:solidFill>
              </a:rPr>
              <a:t>- C</a:t>
            </a:r>
            <a:r>
              <a:rPr lang="en-US" baseline="-6000">
                <a:solidFill>
                  <a:schemeClr val="tx1"/>
                </a:solidFill>
              </a:rPr>
              <a:t>0</a:t>
            </a:r>
          </a:p>
        </p:txBody>
      </p:sp>
      <p:sp>
        <p:nvSpPr>
          <p:cNvPr id="32785" name="Rectangle 16"/>
          <p:cNvSpPr>
            <a:spLocks/>
          </p:cNvSpPr>
          <p:nvPr/>
        </p:nvSpPr>
        <p:spPr bwMode="auto">
          <a:xfrm>
            <a:off x="2680023" y="3431701"/>
            <a:ext cx="20773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0" bIns="0" anchor="ctr">
            <a:spAutoFit/>
          </a:bodyPr>
          <a:lstStyle/>
          <a:p>
            <a:pPr algn="l"/>
            <a:r>
              <a:rPr lang="en-US" dirty="0">
                <a:solidFill>
                  <a:srgbClr val="FFC000"/>
                </a:solidFill>
              </a:rPr>
              <a:t>Discounted cash flows</a:t>
            </a:r>
          </a:p>
        </p:txBody>
      </p:sp>
      <p:sp>
        <p:nvSpPr>
          <p:cNvPr id="32786" name="Rectangle 17"/>
          <p:cNvSpPr>
            <a:spLocks/>
          </p:cNvSpPr>
          <p:nvPr/>
        </p:nvSpPr>
        <p:spPr bwMode="auto">
          <a:xfrm>
            <a:off x="7375922" y="3094137"/>
            <a:ext cx="1043658" cy="946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l"/>
            <a:r>
              <a:rPr lang="en-US">
                <a:solidFill>
                  <a:srgbClr val="FF5308"/>
                </a:solidFill>
              </a:rPr>
              <a:t>Initial Cost</a:t>
            </a:r>
          </a:p>
        </p:txBody>
      </p:sp>
    </p:spTree>
    <p:extLst>
      <p:ext uri="{BB962C8B-B14F-4D97-AF65-F5344CB8AC3E}">
        <p14:creationId xmlns:p14="http://schemas.microsoft.com/office/powerpoint/2010/main" val="3047930667"/>
      </p:ext>
    </p:extLst>
  </p:cSld>
  <p:clrMapOvr>
    <a:masterClrMapping/>
  </p:clrMapOvr>
  <p:transition spd="med"/>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
          <p:cNvSpPr>
            <a:spLocks noGrp="1" noChangeArrowheads="1"/>
          </p:cNvSpPr>
          <p:nvPr>
            <p:ph type="title"/>
          </p:nvPr>
        </p:nvSpPr>
        <p:spPr>
          <a:xfrm>
            <a:off x="892969" y="178594"/>
            <a:ext cx="7358063" cy="1714500"/>
          </a:xfrm>
        </p:spPr>
        <p:txBody>
          <a:bodyPr rIns="35705"/>
          <a:lstStyle/>
          <a:p>
            <a:pPr eaLnBrk="1" hangingPunct="1"/>
            <a:r>
              <a:rPr lang="en-US" smtClean="0"/>
              <a:t>Investment Decisions</a:t>
            </a:r>
          </a:p>
        </p:txBody>
      </p:sp>
      <p:sp>
        <p:nvSpPr>
          <p:cNvPr id="33795" name="Rectangle 2"/>
          <p:cNvSpPr>
            <a:spLocks noGrp="1" noChangeArrowheads="1"/>
          </p:cNvSpPr>
          <p:nvPr>
            <p:ph idx="1"/>
          </p:nvPr>
        </p:nvSpPr>
        <p:spPr>
          <a:xfrm>
            <a:off x="892969" y="1946672"/>
            <a:ext cx="8022431" cy="4018359"/>
          </a:xfrm>
        </p:spPr>
        <p:txBody>
          <a:bodyPr rIns="35705"/>
          <a:lstStyle/>
          <a:p>
            <a:pPr marL="623940">
              <a:buBlip>
                <a:blip r:embed="rId2"/>
              </a:buBlip>
            </a:pPr>
            <a:r>
              <a:rPr lang="en-US" sz="2300" dirty="0"/>
              <a:t>The board of directors of </a:t>
            </a:r>
            <a:r>
              <a:rPr lang="en-US" sz="2300" dirty="0" err="1"/>
              <a:t>Magoo</a:t>
            </a:r>
            <a:r>
              <a:rPr lang="en-US" sz="2300" dirty="0"/>
              <a:t> plc. is considering investing in a new machine that is expected to have a three year life and will cost </a:t>
            </a:r>
            <a:r>
              <a:rPr lang="en-US" sz="2300" dirty="0" smtClean="0"/>
              <a:t>£</a:t>
            </a:r>
            <a:r>
              <a:rPr lang="en-US" sz="2300" dirty="0"/>
              <a:t>8</a:t>
            </a:r>
            <a:r>
              <a:rPr lang="en-US" sz="2300" dirty="0" smtClean="0"/>
              <a:t>0,000</a:t>
            </a:r>
            <a:r>
              <a:rPr lang="en-US" sz="2300" dirty="0"/>
              <a:t>. The machine is used to produce a good that is expected to have the following cash flows over the three years of the machine’s life - Year 1 = £30,000; Year 2 = £50,000; Year 3 = £40,000. </a:t>
            </a:r>
            <a:r>
              <a:rPr lang="en-US" sz="2300" dirty="0" smtClean="0"/>
              <a:t>Cost of capital is 8% </a:t>
            </a:r>
            <a:endParaRPr lang="en-US" sz="2300" dirty="0"/>
          </a:p>
          <a:p>
            <a:pPr marL="623940">
              <a:spcBef>
                <a:spcPts val="1275"/>
              </a:spcBef>
              <a:buBlip>
                <a:blip r:embed="rId2"/>
              </a:buBlip>
            </a:pPr>
            <a:r>
              <a:rPr lang="en-US" sz="2300" dirty="0"/>
              <a:t>Should it purchase the machine?</a:t>
            </a:r>
          </a:p>
        </p:txBody>
      </p:sp>
    </p:spTree>
    <p:extLst>
      <p:ext uri="{BB962C8B-B14F-4D97-AF65-F5344CB8AC3E}">
        <p14:creationId xmlns:p14="http://schemas.microsoft.com/office/powerpoint/2010/main" val="1695504567"/>
      </p:ext>
    </p:extLst>
  </p:cSld>
  <p:clrMapOvr>
    <a:masterClrMapping/>
  </p:clrMapOvr>
  <p:transition spd="med"/>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
          <p:cNvSpPr>
            <a:spLocks noGrp="1" noChangeArrowheads="1"/>
          </p:cNvSpPr>
          <p:nvPr>
            <p:ph type="title"/>
          </p:nvPr>
        </p:nvSpPr>
        <p:spPr>
          <a:xfrm>
            <a:off x="892969" y="1168673"/>
            <a:ext cx="7358063" cy="2109639"/>
          </a:xfrm>
        </p:spPr>
        <p:txBody>
          <a:bodyPr rIns="35705"/>
          <a:lstStyle/>
          <a:p>
            <a:pPr eaLnBrk="1" hangingPunct="1"/>
            <a:r>
              <a:rPr lang="en-US" sz="4200" dirty="0"/>
              <a:t>Fundamental Rule of Finance/Financial Economics</a:t>
            </a:r>
          </a:p>
        </p:txBody>
      </p:sp>
      <p:sp>
        <p:nvSpPr>
          <p:cNvPr id="35843" name="Rectangle 2"/>
          <p:cNvSpPr>
            <a:spLocks noGrp="1" noChangeArrowheads="1"/>
          </p:cNvSpPr>
          <p:nvPr>
            <p:ph idx="1"/>
          </p:nvPr>
        </p:nvSpPr>
        <p:spPr>
          <a:xfrm>
            <a:off x="892969" y="3378771"/>
            <a:ext cx="7358063" cy="2586260"/>
          </a:xfrm>
        </p:spPr>
        <p:txBody>
          <a:bodyPr rIns="35705"/>
          <a:lstStyle/>
          <a:p>
            <a:pPr marL="623940">
              <a:buBlip>
                <a:blip r:embed="rId2"/>
              </a:buBlip>
            </a:pPr>
            <a:r>
              <a:rPr lang="en-US" smtClean="0"/>
              <a:t>A capital investment decision is only worthwhile if it adds value. Thus, invest only in projects with a positive net present value</a:t>
            </a:r>
          </a:p>
        </p:txBody>
      </p:sp>
    </p:spTree>
    <p:extLst>
      <p:ext uri="{BB962C8B-B14F-4D97-AF65-F5344CB8AC3E}">
        <p14:creationId xmlns:p14="http://schemas.microsoft.com/office/powerpoint/2010/main" val="2207329738"/>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764704"/>
            <a:ext cx="7992888" cy="461665"/>
          </a:xfrm>
          <a:prstGeom prst="rect">
            <a:avLst/>
          </a:prstGeom>
          <a:noFill/>
        </p:spPr>
        <p:txBody>
          <a:bodyPr wrap="square" rtlCol="0">
            <a:spAutoFit/>
          </a:bodyPr>
          <a:lstStyle/>
          <a:p>
            <a:r>
              <a:rPr lang="en-US" sz="2400" b="1" dirty="0" smtClean="0">
                <a:latin typeface="Times New Roman" panose="02020603050405020304" pitchFamily="18" charset="0"/>
                <a:cs typeface="Times New Roman" panose="02020603050405020304" pitchFamily="18" charset="0"/>
              </a:rPr>
              <a:t>Rational perspective </a:t>
            </a:r>
            <a:endParaRPr lang="en-US" sz="2400" b="1" dirty="0">
              <a:latin typeface="Times New Roman" panose="02020603050405020304" pitchFamily="18" charset="0"/>
              <a:cs typeface="Times New Roman" panose="02020603050405020304" pitchFamily="18" charset="0"/>
            </a:endParaRPr>
          </a:p>
        </p:txBody>
      </p:sp>
      <p:pic>
        <p:nvPicPr>
          <p:cNvPr id="2050" name="Picture 2" descr="rationl planning model to strategy සඳහා පින්තුර ප්‍රතිඵ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1443988"/>
            <a:ext cx="6552728" cy="49145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749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
          <p:cNvSpPr>
            <a:spLocks noGrp="1" noChangeArrowheads="1"/>
          </p:cNvSpPr>
          <p:nvPr>
            <p:ph type="title"/>
          </p:nvPr>
        </p:nvSpPr>
        <p:spPr>
          <a:xfrm>
            <a:off x="892969" y="178594"/>
            <a:ext cx="7358063" cy="1026914"/>
          </a:xfrm>
        </p:spPr>
        <p:txBody>
          <a:bodyPr rIns="35705"/>
          <a:lstStyle/>
          <a:p>
            <a:pPr eaLnBrk="1" hangingPunct="1"/>
            <a:r>
              <a:rPr lang="en-US" smtClean="0"/>
              <a:t>Student Activity</a:t>
            </a:r>
          </a:p>
        </p:txBody>
      </p:sp>
      <p:sp>
        <p:nvSpPr>
          <p:cNvPr id="36867" name="Rectangle 2"/>
          <p:cNvSpPr>
            <a:spLocks noGrp="1" noChangeArrowheads="1"/>
          </p:cNvSpPr>
          <p:nvPr>
            <p:ph idx="1"/>
          </p:nvPr>
        </p:nvSpPr>
        <p:spPr>
          <a:xfrm>
            <a:off x="892969" y="1348383"/>
            <a:ext cx="7358063" cy="1660922"/>
          </a:xfrm>
        </p:spPr>
        <p:txBody>
          <a:bodyPr rIns="35705"/>
          <a:lstStyle/>
          <a:p>
            <a:pPr marL="623940">
              <a:buBlip>
                <a:blip r:embed="rId2"/>
              </a:buBlip>
            </a:pPr>
            <a:r>
              <a:rPr lang="en-US" sz="2300"/>
              <a:t>You are the financial manager advising the board of Alpha plc. on potential investment projects and have the choice between two projects of the same risk classification whose cash flows are given below:</a:t>
            </a:r>
          </a:p>
        </p:txBody>
      </p:sp>
      <p:graphicFrame>
        <p:nvGraphicFramePr>
          <p:cNvPr id="47107" name="Group 3"/>
          <p:cNvGraphicFramePr>
            <a:graphicFrameLocks noGrp="1"/>
          </p:cNvGraphicFramePr>
          <p:nvPr/>
        </p:nvGraphicFramePr>
        <p:xfrm>
          <a:off x="761256" y="3161109"/>
          <a:ext cx="4236020" cy="3370955"/>
        </p:xfrm>
        <a:graphic>
          <a:graphicData uri="http://schemas.openxmlformats.org/drawingml/2006/table">
            <a:tbl>
              <a:tblPr/>
              <a:tblGrid>
                <a:gridCol w="980033"/>
                <a:gridCol w="1662038"/>
                <a:gridCol w="1593949"/>
              </a:tblGrid>
              <a:tr h="674191">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dirty="0" smtClean="0">
                          <a:ln>
                            <a:noFill/>
                          </a:ln>
                          <a:solidFill>
                            <a:schemeClr val="tx1"/>
                          </a:solidFill>
                          <a:effectLst/>
                          <a:latin typeface="Marker Felt" charset="0"/>
                          <a:sym typeface="Marker Felt" charset="0"/>
                        </a:rPr>
                        <a:t>Year</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dirty="0" smtClean="0">
                          <a:ln>
                            <a:noFill/>
                          </a:ln>
                          <a:solidFill>
                            <a:schemeClr val="tx1"/>
                          </a:solidFill>
                          <a:effectLst/>
                          <a:latin typeface="Marker Felt" charset="0"/>
                          <a:sym typeface="Marker Felt" charset="0"/>
                        </a:rPr>
                        <a:t>Cash flow of Project X</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smtClean="0">
                          <a:ln>
                            <a:noFill/>
                          </a:ln>
                          <a:solidFill>
                            <a:schemeClr val="tx1"/>
                          </a:solidFill>
                          <a:effectLst/>
                          <a:latin typeface="Marker Felt" charset="0"/>
                          <a:sym typeface="Marker Felt" charset="0"/>
                        </a:rPr>
                        <a:t>Cash flow of Project Y</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r>
              <a:tr h="674191">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smtClean="0">
                          <a:ln>
                            <a:noFill/>
                          </a:ln>
                          <a:solidFill>
                            <a:schemeClr val="tx1"/>
                          </a:solidFill>
                          <a:effectLst/>
                          <a:latin typeface="Marker Felt" charset="0"/>
                          <a:sym typeface="Marker Felt" charset="0"/>
                        </a:rPr>
                        <a:t>0</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dirty="0" smtClean="0">
                          <a:ln>
                            <a:noFill/>
                          </a:ln>
                          <a:solidFill>
                            <a:schemeClr val="tx1"/>
                          </a:solidFill>
                          <a:effectLst/>
                          <a:latin typeface="Marker Felt" charset="0"/>
                          <a:sym typeface="Marker Felt" charset="0"/>
                        </a:rPr>
                        <a:t>-120,000</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dirty="0" smtClean="0">
                          <a:ln>
                            <a:noFill/>
                          </a:ln>
                          <a:solidFill>
                            <a:schemeClr val="tx1"/>
                          </a:solidFill>
                          <a:effectLst/>
                          <a:latin typeface="Marker Felt" charset="0"/>
                          <a:sym typeface="Marker Felt" charset="0"/>
                        </a:rPr>
                        <a:t>-80,000</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r>
              <a:tr h="674191">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smtClean="0">
                          <a:ln>
                            <a:noFill/>
                          </a:ln>
                          <a:solidFill>
                            <a:schemeClr val="tx1"/>
                          </a:solidFill>
                          <a:effectLst/>
                          <a:latin typeface="Marker Felt" charset="0"/>
                          <a:sym typeface="Marker Felt" charset="0"/>
                        </a:rPr>
                        <a:t>1</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smtClean="0">
                          <a:ln>
                            <a:noFill/>
                          </a:ln>
                          <a:solidFill>
                            <a:schemeClr val="tx1"/>
                          </a:solidFill>
                          <a:effectLst/>
                          <a:latin typeface="Marker Felt" charset="0"/>
                          <a:sym typeface="Marker Felt" charset="0"/>
                        </a:rPr>
                        <a:t>20,000</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dirty="0" smtClean="0">
                          <a:ln>
                            <a:noFill/>
                          </a:ln>
                          <a:solidFill>
                            <a:schemeClr val="tx1"/>
                          </a:solidFill>
                          <a:effectLst/>
                          <a:latin typeface="Marker Felt" charset="0"/>
                          <a:sym typeface="Marker Felt" charset="0"/>
                        </a:rPr>
                        <a:t>40,000</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r>
              <a:tr h="674191">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smtClean="0">
                          <a:ln>
                            <a:noFill/>
                          </a:ln>
                          <a:solidFill>
                            <a:schemeClr val="tx1"/>
                          </a:solidFill>
                          <a:effectLst/>
                          <a:latin typeface="Marker Felt" charset="0"/>
                          <a:sym typeface="Marker Felt" charset="0"/>
                        </a:rPr>
                        <a:t>2</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smtClean="0">
                          <a:ln>
                            <a:noFill/>
                          </a:ln>
                          <a:solidFill>
                            <a:schemeClr val="tx1"/>
                          </a:solidFill>
                          <a:effectLst/>
                          <a:latin typeface="Marker Felt" charset="0"/>
                          <a:sym typeface="Marker Felt" charset="0"/>
                        </a:rPr>
                        <a:t>60,000</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dirty="0" smtClean="0">
                          <a:ln>
                            <a:noFill/>
                          </a:ln>
                          <a:solidFill>
                            <a:schemeClr val="tx1"/>
                          </a:solidFill>
                          <a:effectLst/>
                          <a:latin typeface="Marker Felt" charset="0"/>
                          <a:sym typeface="Marker Felt" charset="0"/>
                        </a:rPr>
                        <a:t>40,000</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r>
              <a:tr h="674191">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smtClean="0">
                          <a:ln>
                            <a:noFill/>
                          </a:ln>
                          <a:solidFill>
                            <a:schemeClr val="tx1"/>
                          </a:solidFill>
                          <a:effectLst/>
                          <a:latin typeface="Marker Felt" charset="0"/>
                          <a:sym typeface="Marker Felt" charset="0"/>
                        </a:rPr>
                        <a:t>3</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smtClean="0">
                          <a:ln>
                            <a:noFill/>
                          </a:ln>
                          <a:solidFill>
                            <a:schemeClr val="tx1"/>
                          </a:solidFill>
                          <a:effectLst/>
                          <a:latin typeface="Marker Felt" charset="0"/>
                          <a:sym typeface="Marker Felt" charset="0"/>
                        </a:rPr>
                        <a:t>100,000</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55000"/>
                        <a:buFontTx/>
                        <a:buNone/>
                        <a:tabLst>
                          <a:tab pos="914400" algn="l"/>
                        </a:tabLst>
                      </a:pPr>
                      <a:r>
                        <a:rPr kumimoji="0" lang="en-US" sz="1700" b="0" i="0" u="none" strike="noStrike" cap="none" normalizeH="0" baseline="0" dirty="0" smtClean="0">
                          <a:ln>
                            <a:noFill/>
                          </a:ln>
                          <a:solidFill>
                            <a:schemeClr val="tx1"/>
                          </a:solidFill>
                          <a:effectLst/>
                          <a:latin typeface="Marker Felt" charset="0"/>
                          <a:sym typeface="Marker Felt" charset="0"/>
                        </a:rPr>
                        <a:t>30,000</a:t>
                      </a:r>
                    </a:p>
                  </a:txBody>
                  <a:tcPr marL="35719" marR="35719" marT="35719" marB="35719" anchor="ctr" horzOverflow="overflow">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noFill/>
                  </a:tcPr>
                </a:tc>
              </a:tr>
            </a:tbl>
          </a:graphicData>
        </a:graphic>
      </p:graphicFrame>
      <p:sp>
        <p:nvSpPr>
          <p:cNvPr id="36894" name="Rectangle 57"/>
          <p:cNvSpPr>
            <a:spLocks/>
          </p:cNvSpPr>
          <p:nvPr/>
        </p:nvSpPr>
        <p:spPr bwMode="auto">
          <a:xfrm>
            <a:off x="5786438" y="3348633"/>
            <a:ext cx="2678906" cy="2964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l"/>
            <a:r>
              <a:rPr lang="en-US" sz="2200">
                <a:solidFill>
                  <a:srgbClr val="FD9A00"/>
                </a:solidFill>
              </a:rPr>
              <a:t>Given that the firm expects to obtain a 10% return on projects of this level of risk, provide a recommendation to the board on the viability of the two projects</a:t>
            </a:r>
          </a:p>
        </p:txBody>
      </p:sp>
    </p:spTree>
    <p:extLst>
      <p:ext uri="{BB962C8B-B14F-4D97-AF65-F5344CB8AC3E}">
        <p14:creationId xmlns:p14="http://schemas.microsoft.com/office/powerpoint/2010/main" val="3859236991"/>
      </p:ext>
    </p:extLst>
  </p:cSld>
  <p:clrMapOvr>
    <a:masterClrMapping/>
  </p:clrMapOvr>
  <p:transition spd="med"/>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892969" y="1017984"/>
            <a:ext cx="7358063" cy="963216"/>
          </a:xfrm>
        </p:spPr>
        <p:txBody>
          <a:bodyPr/>
          <a:lstStyle/>
          <a:p>
            <a:pPr eaLnBrk="1" hangingPunct="1"/>
            <a:r>
              <a:rPr lang="en-GB" sz="3400" dirty="0"/>
              <a:t>INTERNAL RATE OF RETURN (IRR)</a:t>
            </a:r>
          </a:p>
        </p:txBody>
      </p:sp>
      <p:sp>
        <p:nvSpPr>
          <p:cNvPr id="37891" name="Rectangle 3"/>
          <p:cNvSpPr>
            <a:spLocks noGrp="1" noChangeArrowheads="1"/>
          </p:cNvSpPr>
          <p:nvPr>
            <p:ph idx="1"/>
          </p:nvPr>
        </p:nvSpPr>
        <p:spPr>
          <a:xfrm>
            <a:off x="990600" y="2209800"/>
            <a:ext cx="7358063" cy="2837408"/>
          </a:xfrm>
        </p:spPr>
        <p:txBody>
          <a:bodyPr/>
          <a:lstStyle/>
          <a:p>
            <a:pPr eaLnBrk="1" hangingPunct="1">
              <a:lnSpc>
                <a:spcPct val="80000"/>
              </a:lnSpc>
            </a:pPr>
            <a:r>
              <a:rPr lang="en-GB" sz="2000" dirty="0"/>
              <a:t>Also based on Discounted Cash Flow, but calculates the discount rate that will give a Net Present Value of zero. </a:t>
            </a:r>
          </a:p>
          <a:p>
            <a:pPr eaLnBrk="1" hangingPunct="1">
              <a:lnSpc>
                <a:spcPct val="80000"/>
              </a:lnSpc>
            </a:pPr>
            <a:r>
              <a:rPr lang="en-GB" sz="2000" dirty="0"/>
              <a:t>This also represents the return that the project is giving on the original investment, expressed in DCF terms. </a:t>
            </a:r>
          </a:p>
          <a:p>
            <a:pPr eaLnBrk="1" hangingPunct="1">
              <a:lnSpc>
                <a:spcPct val="80000"/>
              </a:lnSpc>
            </a:pPr>
            <a:r>
              <a:rPr lang="en-GB" sz="2000" dirty="0"/>
              <a:t>The simplest way is to use trial and error - trying different rates until the correct rate is found. But this is laborious. </a:t>
            </a:r>
          </a:p>
          <a:p>
            <a:pPr eaLnBrk="1" hangingPunct="1">
              <a:lnSpc>
                <a:spcPct val="80000"/>
              </a:lnSpc>
            </a:pPr>
            <a:r>
              <a:rPr lang="en-GB" sz="2000" dirty="0"/>
              <a:t>There is a formula, using linear interpolation.</a:t>
            </a:r>
          </a:p>
          <a:p>
            <a:pPr eaLnBrk="1" hangingPunct="1">
              <a:lnSpc>
                <a:spcPct val="80000"/>
              </a:lnSpc>
            </a:pPr>
            <a:r>
              <a:rPr lang="en-GB" sz="2000" dirty="0"/>
              <a:t>Projects should be accepted if their IRR is greater than the cost of capital or hurdle rate. </a:t>
            </a:r>
          </a:p>
          <a:p>
            <a:pPr eaLnBrk="1" hangingPunct="1">
              <a:lnSpc>
                <a:spcPct val="80000"/>
              </a:lnSpc>
            </a:pPr>
            <a:endParaRPr lang="en-GB" sz="2100" dirty="0"/>
          </a:p>
        </p:txBody>
      </p:sp>
    </p:spTree>
    <p:extLst>
      <p:ext uri="{BB962C8B-B14F-4D97-AF65-F5344CB8AC3E}">
        <p14:creationId xmlns:p14="http://schemas.microsoft.com/office/powerpoint/2010/main" val="413563058"/>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title"/>
          </p:nvPr>
        </p:nvSpPr>
        <p:spPr>
          <a:xfrm>
            <a:off x="892969" y="1319362"/>
            <a:ext cx="7358063" cy="1707803"/>
          </a:xfrm>
        </p:spPr>
        <p:txBody>
          <a:bodyPr/>
          <a:lstStyle/>
          <a:p>
            <a:pPr eaLnBrk="1" hangingPunct="1"/>
            <a:r>
              <a:rPr lang="en-GB" sz="4200"/>
              <a:t>IRR – Interpolation method</a:t>
            </a:r>
          </a:p>
        </p:txBody>
      </p:sp>
      <p:graphicFrame>
        <p:nvGraphicFramePr>
          <p:cNvPr id="38915" name="Object 4"/>
          <p:cNvGraphicFramePr>
            <a:graphicFrameLocks noGrp="1" noChangeAspect="1"/>
          </p:cNvGraphicFramePr>
          <p:nvPr>
            <p:ph idx="1"/>
          </p:nvPr>
        </p:nvGraphicFramePr>
        <p:xfrm>
          <a:off x="1307083" y="2876476"/>
          <a:ext cx="5187032" cy="1316012"/>
        </p:xfrm>
        <a:graphic>
          <a:graphicData uri="http://schemas.openxmlformats.org/presentationml/2006/ole">
            <mc:AlternateContent xmlns:mc="http://schemas.openxmlformats.org/markup-compatibility/2006">
              <mc:Choice xmlns:v="urn:schemas-microsoft-com:vml" Requires="v">
                <p:oleObj spid="_x0000_s2054" name="Equation" r:id="rId3" imgW="1701800" imgH="431800" progId="Equation.3">
                  <p:embed/>
                </p:oleObj>
              </mc:Choice>
              <mc:Fallback>
                <p:oleObj name="Equation" r:id="rId3" imgW="1701800" imgH="431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7083" y="2876476"/>
                        <a:ext cx="5187032" cy="1316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8916" name="Rectangle 3"/>
          <p:cNvSpPr>
            <a:spLocks noGrp="1" noChangeArrowheads="1"/>
          </p:cNvSpPr>
          <p:nvPr>
            <p:ph type="body" idx="4294967295"/>
          </p:nvPr>
        </p:nvSpPr>
        <p:spPr>
          <a:xfrm>
            <a:off x="453182" y="3177853"/>
            <a:ext cx="8237637" cy="2787178"/>
          </a:xfrm>
        </p:spPr>
        <p:txBody>
          <a:bodyPr/>
          <a:lstStyle/>
          <a:p>
            <a:pPr eaLnBrk="1" hangingPunct="1">
              <a:lnSpc>
                <a:spcPct val="80000"/>
              </a:lnSpc>
              <a:buFontTx/>
              <a:buChar char="o"/>
            </a:pPr>
            <a:endParaRPr lang="en-US" sz="1300"/>
          </a:p>
          <a:p>
            <a:pPr eaLnBrk="1" hangingPunct="1">
              <a:lnSpc>
                <a:spcPct val="80000"/>
              </a:lnSpc>
              <a:buFontTx/>
              <a:buChar char="o"/>
            </a:pPr>
            <a:endParaRPr lang="en-US" sz="1300"/>
          </a:p>
          <a:p>
            <a:pPr eaLnBrk="1" hangingPunct="1">
              <a:lnSpc>
                <a:spcPct val="80000"/>
              </a:lnSpc>
              <a:buFontTx/>
              <a:buChar char="o"/>
            </a:pPr>
            <a:endParaRPr lang="en-US" sz="1300"/>
          </a:p>
          <a:p>
            <a:pPr eaLnBrk="1" hangingPunct="1">
              <a:lnSpc>
                <a:spcPct val="80000"/>
              </a:lnSpc>
              <a:buFontTx/>
              <a:buChar char="o"/>
            </a:pPr>
            <a:endParaRPr lang="en-US" sz="1300"/>
          </a:p>
          <a:p>
            <a:pPr eaLnBrk="1" hangingPunct="1">
              <a:lnSpc>
                <a:spcPct val="80000"/>
              </a:lnSpc>
              <a:buFontTx/>
              <a:buChar char="o"/>
            </a:pPr>
            <a:endParaRPr lang="en-US" sz="1300"/>
          </a:p>
          <a:p>
            <a:pPr eaLnBrk="1" hangingPunct="1">
              <a:lnSpc>
                <a:spcPct val="80000"/>
              </a:lnSpc>
              <a:buFontTx/>
              <a:buChar char="o"/>
            </a:pPr>
            <a:endParaRPr lang="en-US" sz="1300"/>
          </a:p>
          <a:p>
            <a:pPr eaLnBrk="1" hangingPunct="1">
              <a:lnSpc>
                <a:spcPct val="80000"/>
              </a:lnSpc>
              <a:buFontTx/>
              <a:buChar char="o"/>
            </a:pPr>
            <a:r>
              <a:rPr lang="en-US" sz="1900"/>
              <a:t>Where:	L is the lowest discount rate </a:t>
            </a:r>
          </a:p>
          <a:p>
            <a:pPr eaLnBrk="1" hangingPunct="1">
              <a:lnSpc>
                <a:spcPct val="80000"/>
              </a:lnSpc>
              <a:buFontTx/>
              <a:buChar char="o"/>
            </a:pPr>
            <a:r>
              <a:rPr lang="en-US" sz="1900"/>
              <a:t>			H is the higher discount rate</a:t>
            </a:r>
          </a:p>
          <a:p>
            <a:pPr eaLnBrk="1" hangingPunct="1">
              <a:lnSpc>
                <a:spcPct val="80000"/>
              </a:lnSpc>
              <a:buFontTx/>
              <a:buChar char="o"/>
            </a:pPr>
            <a:r>
              <a:rPr lang="en-US" sz="1900"/>
              <a:t>			N</a:t>
            </a:r>
            <a:r>
              <a:rPr lang="en-US" sz="1900" baseline="-25000"/>
              <a:t>L</a:t>
            </a:r>
            <a:r>
              <a:rPr lang="en-US" sz="1900"/>
              <a:t> is the NPV of the lower rate </a:t>
            </a:r>
          </a:p>
          <a:p>
            <a:pPr eaLnBrk="1" hangingPunct="1">
              <a:lnSpc>
                <a:spcPct val="80000"/>
              </a:lnSpc>
              <a:buFontTx/>
              <a:buChar char="o"/>
            </a:pPr>
            <a:r>
              <a:rPr lang="en-US" sz="1900"/>
              <a:t>			N</a:t>
            </a:r>
            <a:r>
              <a:rPr lang="en-US" sz="1900" baseline="-25000"/>
              <a:t>H</a:t>
            </a:r>
            <a:r>
              <a:rPr lang="en-US" sz="1900"/>
              <a:t> is the NPV of the higher rate</a:t>
            </a:r>
          </a:p>
          <a:p>
            <a:pPr eaLnBrk="1" hangingPunct="1">
              <a:lnSpc>
                <a:spcPct val="80000"/>
              </a:lnSpc>
            </a:pPr>
            <a:endParaRPr lang="en-GB" sz="1900"/>
          </a:p>
        </p:txBody>
      </p:sp>
    </p:spTree>
    <p:extLst>
      <p:ext uri="{BB962C8B-B14F-4D97-AF65-F5344CB8AC3E}">
        <p14:creationId xmlns:p14="http://schemas.microsoft.com/office/powerpoint/2010/main" val="2015450132"/>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
          <p:cNvSpPr>
            <a:spLocks noGrp="1" noChangeArrowheads="1"/>
          </p:cNvSpPr>
          <p:nvPr>
            <p:ph type="title"/>
          </p:nvPr>
        </p:nvSpPr>
        <p:spPr>
          <a:xfrm>
            <a:off x="892969" y="178594"/>
            <a:ext cx="7358063" cy="1714500"/>
          </a:xfrm>
        </p:spPr>
        <p:txBody>
          <a:bodyPr rIns="35705"/>
          <a:lstStyle/>
          <a:p>
            <a:pPr eaLnBrk="1" hangingPunct="1"/>
            <a:r>
              <a:rPr lang="en-US" smtClean="0"/>
              <a:t>NPV and IRR</a:t>
            </a:r>
          </a:p>
        </p:txBody>
      </p:sp>
      <p:sp>
        <p:nvSpPr>
          <p:cNvPr id="39939" name="Rectangle 2"/>
          <p:cNvSpPr>
            <a:spLocks noGrp="1" noChangeArrowheads="1"/>
          </p:cNvSpPr>
          <p:nvPr>
            <p:ph idx="1"/>
          </p:nvPr>
        </p:nvSpPr>
        <p:spPr>
          <a:xfrm>
            <a:off x="892969" y="1946672"/>
            <a:ext cx="7358063" cy="4018359"/>
          </a:xfrm>
        </p:spPr>
        <p:txBody>
          <a:bodyPr rIns="35705"/>
          <a:lstStyle/>
          <a:p>
            <a:pPr marL="623940">
              <a:buBlip>
                <a:blip r:embed="rId2"/>
              </a:buBlip>
            </a:pPr>
            <a:r>
              <a:rPr lang="en-US" sz="2200"/>
              <a:t>Gullane plc. are considering investing in a new machine that will cost £1 million. They estimate the machine will lead to an increase cash flow for the next three years of £500,000 in year 1, £600,000 in year 2, and £400,000 in year 3. </a:t>
            </a:r>
          </a:p>
          <a:p>
            <a:pPr marL="623940">
              <a:spcBef>
                <a:spcPts val="1213"/>
              </a:spcBef>
              <a:buBlip>
                <a:blip r:embed="rId2"/>
              </a:buBlip>
            </a:pPr>
            <a:r>
              <a:rPr lang="en-US" sz="2200"/>
              <a:t>Given that Gullane plc. determine that the risk-adjusted cost of capital is 10%, calculate the Net Present Value of the machine and recommend whether to ahead with the investment or not</a:t>
            </a:r>
          </a:p>
          <a:p>
            <a:pPr marL="623940">
              <a:spcBef>
                <a:spcPts val="1213"/>
              </a:spcBef>
              <a:buBlip>
                <a:blip r:embed="rId2"/>
              </a:buBlip>
            </a:pPr>
            <a:r>
              <a:rPr lang="en-US" sz="2200"/>
              <a:t>Calculate the Internal Rate of Return of the machine</a:t>
            </a:r>
          </a:p>
        </p:txBody>
      </p:sp>
    </p:spTree>
    <p:extLst>
      <p:ext uri="{BB962C8B-B14F-4D97-AF65-F5344CB8AC3E}">
        <p14:creationId xmlns:p14="http://schemas.microsoft.com/office/powerpoint/2010/main" val="1692608303"/>
      </p:ext>
    </p:extLst>
  </p:cSld>
  <p:clrMapOvr>
    <a:masterClrMapping/>
  </p:clrMapOvr>
  <p:transition spd="med"/>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
          <p:cNvSpPr>
            <a:spLocks noGrp="1" noChangeArrowheads="1"/>
          </p:cNvSpPr>
          <p:nvPr>
            <p:ph type="title"/>
          </p:nvPr>
        </p:nvSpPr>
        <p:spPr>
          <a:xfrm>
            <a:off x="892969" y="666378"/>
            <a:ext cx="4633392" cy="1607344"/>
          </a:xfrm>
        </p:spPr>
        <p:txBody>
          <a:bodyPr rIns="35705"/>
          <a:lstStyle/>
          <a:p>
            <a:pPr eaLnBrk="1" hangingPunct="1"/>
            <a:r>
              <a:rPr lang="en-US" sz="3400"/>
              <a:t>Internal Rate of Return </a:t>
            </a:r>
            <a:br>
              <a:rPr lang="en-US" sz="3400"/>
            </a:br>
            <a:r>
              <a:rPr lang="en-US" sz="3400"/>
              <a:t>Decision Rules</a:t>
            </a:r>
          </a:p>
        </p:txBody>
      </p:sp>
      <p:sp>
        <p:nvSpPr>
          <p:cNvPr id="45059" name="Rectangle 2"/>
          <p:cNvSpPr>
            <a:spLocks noGrp="1" noChangeArrowheads="1"/>
          </p:cNvSpPr>
          <p:nvPr>
            <p:ph idx="1"/>
          </p:nvPr>
        </p:nvSpPr>
        <p:spPr>
          <a:xfrm>
            <a:off x="892969" y="2424410"/>
            <a:ext cx="7358063" cy="3540621"/>
          </a:xfrm>
        </p:spPr>
        <p:txBody>
          <a:bodyPr rIns="35705"/>
          <a:lstStyle/>
          <a:p>
            <a:pPr marL="623940">
              <a:buBlip>
                <a:blip r:embed="rId2"/>
              </a:buBlip>
            </a:pPr>
            <a:r>
              <a:rPr lang="en-US" sz="2400"/>
              <a:t>If k &gt; r reject. If the opportunity cost of capital (k) is greater than the internal rate of return (r) on a project then the investor is better served by not going ahead with the project and using the money to the best alternative use</a:t>
            </a:r>
          </a:p>
          <a:p>
            <a:pPr marL="623940">
              <a:spcBef>
                <a:spcPts val="1345"/>
              </a:spcBef>
              <a:buBlip>
                <a:blip r:embed="rId2"/>
              </a:buBlip>
            </a:pPr>
            <a:r>
              <a:rPr lang="en-US" sz="2400"/>
              <a:t>If k &lt; r accept. Here, the project under consideration produces the same or higher yield than investment elsewhere for a similar risk level</a:t>
            </a:r>
          </a:p>
        </p:txBody>
      </p:sp>
    </p:spTree>
    <p:extLst>
      <p:ext uri="{BB962C8B-B14F-4D97-AF65-F5344CB8AC3E}">
        <p14:creationId xmlns:p14="http://schemas.microsoft.com/office/powerpoint/2010/main" val="3681075571"/>
      </p:ext>
    </p:extLst>
  </p:cSld>
  <p:clrMapOvr>
    <a:masterClrMapping/>
  </p:clrMapOvr>
  <p:transition spd="med"/>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title"/>
          </p:nvPr>
        </p:nvSpPr>
        <p:spPr>
          <a:xfrm>
            <a:off x="685800" y="381000"/>
            <a:ext cx="7772400" cy="1143000"/>
          </a:xfrm>
        </p:spPr>
        <p:txBody>
          <a:bodyPr/>
          <a:lstStyle/>
          <a:p>
            <a:pPr eaLnBrk="1" hangingPunct="1"/>
            <a:r>
              <a:rPr lang="en-US" smtClean="0"/>
              <a:t>Payback </a:t>
            </a:r>
          </a:p>
        </p:txBody>
      </p:sp>
      <p:sp>
        <p:nvSpPr>
          <p:cNvPr id="23555" name="Rectangle 5"/>
          <p:cNvSpPr>
            <a:spLocks noGrp="1" noChangeArrowheads="1"/>
          </p:cNvSpPr>
          <p:nvPr>
            <p:ph idx="1"/>
          </p:nvPr>
        </p:nvSpPr>
        <p:spPr>
          <a:xfrm>
            <a:off x="228600" y="1493838"/>
            <a:ext cx="8534400" cy="4611687"/>
          </a:xfrm>
        </p:spPr>
        <p:txBody>
          <a:bodyPr/>
          <a:lstStyle/>
          <a:p>
            <a:pPr eaLnBrk="1" hangingPunct="1"/>
            <a:r>
              <a:rPr lang="en-US" sz="2200" smtClean="0"/>
              <a:t>Consider Cash flows and NOT Profits</a:t>
            </a:r>
          </a:p>
          <a:p>
            <a:pPr eaLnBrk="1" hangingPunct="1"/>
            <a:r>
              <a:rPr lang="en-US" sz="2200" smtClean="0"/>
              <a:t>Evaluation based on period of recovery of the initial investment</a:t>
            </a:r>
          </a:p>
          <a:p>
            <a:pPr eaLnBrk="1" hangingPunct="1"/>
            <a:r>
              <a:rPr lang="en-US" sz="2200" smtClean="0"/>
              <a:t>ie. Number of years it takes to cover the cost of investment</a:t>
            </a:r>
          </a:p>
          <a:p>
            <a:pPr eaLnBrk="1" hangingPunct="1"/>
            <a:r>
              <a:rPr lang="en-US" sz="2200" smtClean="0"/>
              <a:t>Firms should look for early payback of capital invested</a:t>
            </a:r>
          </a:p>
          <a:p>
            <a:pPr eaLnBrk="1" hangingPunct="1"/>
            <a:endParaRPr lang="en-US" sz="2400" u="sng" smtClean="0"/>
          </a:p>
          <a:p>
            <a:pPr eaLnBrk="1" hangingPunct="1">
              <a:buFontTx/>
              <a:buNone/>
            </a:pPr>
            <a:r>
              <a:rPr lang="en-US" sz="2400" u="sng" smtClean="0"/>
              <a:t>Decision criteria</a:t>
            </a:r>
          </a:p>
          <a:p>
            <a:pPr eaLnBrk="1" hangingPunct="1"/>
            <a:r>
              <a:rPr lang="en-US" sz="2200" smtClean="0"/>
              <a:t>Compare target payback with actual payback</a:t>
            </a:r>
          </a:p>
          <a:p>
            <a:pPr eaLnBrk="1" hangingPunct="1"/>
            <a:r>
              <a:rPr lang="en-US" sz="2200" smtClean="0"/>
              <a:t>If actual payback period &lt; target payback </a:t>
            </a:r>
            <a:r>
              <a:rPr lang="en-US" sz="2200" smtClean="0">
                <a:solidFill>
                  <a:schemeClr val="tx2"/>
                </a:solidFill>
              </a:rPr>
              <a:t>- Accept project </a:t>
            </a:r>
          </a:p>
          <a:p>
            <a:pPr eaLnBrk="1" hangingPunct="1"/>
            <a:r>
              <a:rPr lang="en-US" sz="2200" smtClean="0"/>
              <a:t>If actual payback period &gt; target payback </a:t>
            </a:r>
            <a:r>
              <a:rPr lang="en-US" sz="2200" smtClean="0">
                <a:solidFill>
                  <a:schemeClr val="tx2"/>
                </a:solidFill>
              </a:rPr>
              <a:t>- Reject project </a:t>
            </a:r>
          </a:p>
          <a:p>
            <a:pPr eaLnBrk="1" hangingPunct="1"/>
            <a:endParaRPr lang="en-US" sz="2800" smtClean="0"/>
          </a:p>
          <a:p>
            <a:pPr eaLnBrk="1" hangingPunct="1"/>
            <a:endParaRPr lang="en-US" sz="2800" smtClean="0"/>
          </a:p>
          <a:p>
            <a:pPr eaLnBrk="1" hangingPunct="1"/>
            <a:endParaRPr lang="en-US" sz="2800" smtClean="0"/>
          </a:p>
          <a:p>
            <a:pPr eaLnBrk="1" hangingPunct="1"/>
            <a:endParaRPr lang="en-US" sz="2800" smtClean="0"/>
          </a:p>
        </p:txBody>
      </p:sp>
      <p:sp>
        <p:nvSpPr>
          <p:cNvPr id="20484" name="Slide Number Placeholder 5"/>
          <p:cNvSpPr>
            <a:spLocks noGrp="1"/>
          </p:cNvSpPr>
          <p:nvPr>
            <p:ph type="sldNum" sz="quarter" idx="12"/>
          </p:nvPr>
        </p:nvSpPr>
        <p:spPr bwMode="auto">
          <a:ln>
            <a:miter lim="800000"/>
            <a:headEnd/>
            <a:tailEnd/>
          </a:ln>
        </p:spPr>
        <p:txBody>
          <a:bodyPr/>
          <a:lstStyle/>
          <a:p>
            <a:pPr>
              <a:defRPr/>
            </a:pPr>
            <a:fld id="{3D60243C-751C-4DBA-AAC9-13BA5EF66075}" type="slidenum">
              <a:rPr lang="en-US" smtClean="0"/>
              <a:pPr>
                <a:defRPr/>
              </a:pPr>
              <a:t>45</a:t>
            </a:fld>
            <a:endParaRPr lang="en-US" dirty="0"/>
          </a:p>
        </p:txBody>
      </p:sp>
    </p:spTree>
    <p:extLst>
      <p:ext uri="{BB962C8B-B14F-4D97-AF65-F5344CB8AC3E}">
        <p14:creationId xmlns:p14="http://schemas.microsoft.com/office/powerpoint/2010/main" val="39040957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555">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3555">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55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idx="1"/>
          </p:nvPr>
        </p:nvSpPr>
        <p:spPr>
          <a:xfrm>
            <a:off x="368300" y="2234355"/>
            <a:ext cx="8470900" cy="6319585"/>
          </a:xfrm>
        </p:spPr>
        <p:txBody>
          <a:bodyPr/>
          <a:lstStyle/>
          <a:p>
            <a:pPr eaLnBrk="1" hangingPunct="1"/>
            <a:r>
              <a:rPr lang="en-US" sz="2800" dirty="0" smtClean="0"/>
              <a:t>Cost of capital of firm</a:t>
            </a:r>
          </a:p>
          <a:p>
            <a:pPr eaLnBrk="1" hangingPunct="1"/>
            <a:r>
              <a:rPr lang="en-US" sz="2800" dirty="0" smtClean="0"/>
              <a:t>Minimum rate of return, the firm must earn on its investments</a:t>
            </a:r>
          </a:p>
          <a:p>
            <a:pPr eaLnBrk="1" hangingPunct="1"/>
            <a:r>
              <a:rPr lang="en-US" sz="2800" dirty="0" smtClean="0"/>
              <a:t>Hence also the Required rate of return</a:t>
            </a:r>
          </a:p>
          <a:p>
            <a:pPr eaLnBrk="1" hangingPunct="1"/>
            <a:r>
              <a:rPr lang="en-US" sz="2800" dirty="0" smtClean="0"/>
              <a:t>Also considered as Opportunity cost</a:t>
            </a:r>
          </a:p>
          <a:p>
            <a:pPr eaLnBrk="1" hangingPunct="1"/>
            <a:r>
              <a:rPr lang="en-US" sz="2800" dirty="0" smtClean="0"/>
              <a:t>The required rate of return must cover, the cost of all long term sources of funds</a:t>
            </a:r>
          </a:p>
          <a:p>
            <a:pPr eaLnBrk="1" hangingPunct="1"/>
            <a:r>
              <a:rPr lang="en-US" sz="2800" dirty="0" smtClean="0"/>
              <a:t>Computed as the Weighted average cost of capital</a:t>
            </a:r>
          </a:p>
        </p:txBody>
      </p:sp>
      <p:sp>
        <p:nvSpPr>
          <p:cNvPr id="34819" name="Rectangle 2"/>
          <p:cNvSpPr>
            <a:spLocks noGrp="1" noChangeArrowheads="1"/>
          </p:cNvSpPr>
          <p:nvPr>
            <p:ph type="title"/>
          </p:nvPr>
        </p:nvSpPr>
        <p:spPr>
          <a:xfrm>
            <a:off x="1289050" y="477683"/>
            <a:ext cx="6629400" cy="1595967"/>
          </a:xfrm>
        </p:spPr>
        <p:txBody>
          <a:bodyPr/>
          <a:lstStyle/>
          <a:p>
            <a:pPr eaLnBrk="1" hangingPunct="1"/>
            <a:r>
              <a:rPr lang="en-US" dirty="0" smtClean="0"/>
              <a:t>Discount factor</a:t>
            </a:r>
          </a:p>
        </p:txBody>
      </p:sp>
      <p:sp>
        <p:nvSpPr>
          <p:cNvPr id="4" name="Slide Number Placeholder 3"/>
          <p:cNvSpPr>
            <a:spLocks noGrp="1"/>
          </p:cNvSpPr>
          <p:nvPr>
            <p:ph type="sldNum" sz="quarter" idx="12"/>
          </p:nvPr>
        </p:nvSpPr>
        <p:spPr/>
        <p:txBody>
          <a:bodyPr/>
          <a:lstStyle/>
          <a:p>
            <a:pPr>
              <a:defRPr/>
            </a:pPr>
            <a:fld id="{C27B98C6-0AF9-42D0-9241-6D814EB99E7A}" type="slidenum">
              <a:rPr lang="en-US" smtClean="0"/>
              <a:pPr>
                <a:defRPr/>
              </a:pPr>
              <a:t>46</a:t>
            </a:fld>
            <a:endParaRPr lang="en-US"/>
          </a:p>
        </p:txBody>
      </p:sp>
    </p:spTree>
    <p:extLst>
      <p:ext uri="{BB962C8B-B14F-4D97-AF65-F5344CB8AC3E}">
        <p14:creationId xmlns:p14="http://schemas.microsoft.com/office/powerpoint/2010/main" val="257640111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2850" y="533400"/>
            <a:ext cx="6629400" cy="1595967"/>
          </a:xfrm>
        </p:spPr>
        <p:txBody>
          <a:bodyPr/>
          <a:lstStyle/>
          <a:p>
            <a:r>
              <a:rPr lang="en-US" dirty="0" smtClean="0"/>
              <a:t>Cost of capital (COC)</a:t>
            </a:r>
            <a:endParaRPr lang="en-US" dirty="0"/>
          </a:p>
        </p:txBody>
      </p:sp>
      <p:sp>
        <p:nvSpPr>
          <p:cNvPr id="3" name="Content Placeholder 2"/>
          <p:cNvSpPr>
            <a:spLocks noGrp="1"/>
          </p:cNvSpPr>
          <p:nvPr>
            <p:ph idx="1"/>
          </p:nvPr>
        </p:nvSpPr>
        <p:spPr>
          <a:xfrm>
            <a:off x="368300" y="2234355"/>
            <a:ext cx="8318500" cy="6319585"/>
          </a:xfrm>
        </p:spPr>
        <p:txBody>
          <a:bodyPr/>
          <a:lstStyle/>
          <a:p>
            <a:r>
              <a:rPr lang="en-US" dirty="0" smtClean="0"/>
              <a:t>Cost of capital is the company cost of long term source of finance which is generally used to capitalized the asset. </a:t>
            </a:r>
          </a:p>
          <a:p>
            <a:r>
              <a:rPr lang="en-US" dirty="0" smtClean="0"/>
              <a:t>There are tow major sources of long term funds.</a:t>
            </a:r>
          </a:p>
          <a:p>
            <a:r>
              <a:rPr lang="en-US" dirty="0" smtClean="0"/>
              <a:t>Equity and Debt capital </a:t>
            </a:r>
            <a:endParaRPr lang="en-US" dirty="0"/>
          </a:p>
        </p:txBody>
      </p:sp>
    </p:spTree>
    <p:extLst>
      <p:ext uri="{BB962C8B-B14F-4D97-AF65-F5344CB8AC3E}">
        <p14:creationId xmlns:p14="http://schemas.microsoft.com/office/powerpoint/2010/main" val="131718001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
            <a:ext cx="6629400" cy="1595967"/>
          </a:xfrm>
        </p:spPr>
        <p:txBody>
          <a:bodyPr/>
          <a:lstStyle/>
          <a:p>
            <a:r>
              <a:rPr lang="en-US" dirty="0" smtClean="0"/>
              <a:t>Cost of Equity</a:t>
            </a:r>
            <a:endParaRPr lang="en-US" dirty="0"/>
          </a:p>
        </p:txBody>
      </p:sp>
      <p:sp>
        <p:nvSpPr>
          <p:cNvPr id="3" name="Content Placeholder 2"/>
          <p:cNvSpPr>
            <a:spLocks noGrp="1"/>
          </p:cNvSpPr>
          <p:nvPr>
            <p:ph idx="1"/>
          </p:nvPr>
        </p:nvSpPr>
        <p:spPr>
          <a:xfrm>
            <a:off x="368300" y="1600200"/>
            <a:ext cx="8547100" cy="4952999"/>
          </a:xfrm>
        </p:spPr>
        <p:txBody>
          <a:bodyPr>
            <a:normAutofit fontScale="85000" lnSpcReduction="20000"/>
          </a:bodyPr>
          <a:lstStyle/>
          <a:p>
            <a:pPr algn="just"/>
            <a:r>
              <a:rPr lang="en-US" dirty="0" smtClean="0"/>
              <a:t>The </a:t>
            </a:r>
            <a:r>
              <a:rPr lang="en-US" dirty="0"/>
              <a:t>most commonly accepted method for calculating cost of equity comes from the Nobel Prize-winning </a:t>
            </a:r>
            <a:r>
              <a:rPr lang="en-US" dirty="0">
                <a:hlinkClick r:id="rId2"/>
              </a:rPr>
              <a:t>capital asset pricing model</a:t>
            </a:r>
            <a:r>
              <a:rPr lang="en-US" dirty="0"/>
              <a:t> (CAPM): The cost of equity is expressed formulaically below</a:t>
            </a:r>
            <a:r>
              <a:rPr lang="en-US" dirty="0" smtClean="0"/>
              <a:t>:</a:t>
            </a:r>
          </a:p>
          <a:p>
            <a:r>
              <a:rPr lang="en-US" dirty="0"/>
              <a:t>Re = </a:t>
            </a:r>
            <a:r>
              <a:rPr lang="en-US" dirty="0" err="1"/>
              <a:t>r</a:t>
            </a:r>
            <a:r>
              <a:rPr lang="en-US" baseline="-25000" dirty="0" err="1"/>
              <a:t>f</a:t>
            </a:r>
            <a:r>
              <a:rPr lang="en-US" dirty="0"/>
              <a:t> + (</a:t>
            </a:r>
            <a:r>
              <a:rPr lang="en-US" dirty="0" err="1"/>
              <a:t>r</a:t>
            </a:r>
            <a:r>
              <a:rPr lang="en-US" baseline="-25000" dirty="0" err="1"/>
              <a:t>m</a:t>
            </a:r>
            <a:r>
              <a:rPr lang="en-US" dirty="0"/>
              <a:t> – </a:t>
            </a:r>
            <a:r>
              <a:rPr lang="en-US" dirty="0" err="1"/>
              <a:t>r</a:t>
            </a:r>
            <a:r>
              <a:rPr lang="en-US" baseline="-25000" dirty="0" err="1"/>
              <a:t>f</a:t>
            </a:r>
            <a:r>
              <a:rPr lang="en-US" dirty="0"/>
              <a:t>) * </a:t>
            </a:r>
            <a:r>
              <a:rPr lang="el-GR" dirty="0"/>
              <a:t>β </a:t>
            </a:r>
            <a:r>
              <a:rPr lang="en-US" dirty="0" smtClean="0"/>
              <a:t> </a:t>
            </a:r>
          </a:p>
          <a:p>
            <a:r>
              <a:rPr lang="en-US" dirty="0"/>
              <a:t>Where:</a:t>
            </a:r>
            <a:br>
              <a:rPr lang="en-US" dirty="0"/>
            </a:br>
            <a:r>
              <a:rPr lang="en-US" dirty="0"/>
              <a:t/>
            </a:r>
            <a:br>
              <a:rPr lang="en-US" dirty="0"/>
            </a:br>
            <a:r>
              <a:rPr lang="en-US" dirty="0"/>
              <a:t>Re = the required rate of return on equity</a:t>
            </a:r>
          </a:p>
          <a:p>
            <a:r>
              <a:rPr lang="en-US" dirty="0" err="1"/>
              <a:t>r</a:t>
            </a:r>
            <a:r>
              <a:rPr lang="en-US" baseline="-25000" dirty="0" err="1"/>
              <a:t>f</a:t>
            </a:r>
            <a:r>
              <a:rPr lang="en-US" baseline="-25000" dirty="0"/>
              <a:t> </a:t>
            </a:r>
            <a:r>
              <a:rPr lang="en-US" dirty="0"/>
              <a:t>= the risk free rate</a:t>
            </a:r>
          </a:p>
          <a:p>
            <a:r>
              <a:rPr lang="en-US" dirty="0" err="1"/>
              <a:t>r</a:t>
            </a:r>
            <a:r>
              <a:rPr lang="en-US" baseline="-25000" dirty="0" err="1"/>
              <a:t>m</a:t>
            </a:r>
            <a:r>
              <a:rPr lang="en-US" dirty="0"/>
              <a:t> – </a:t>
            </a:r>
            <a:r>
              <a:rPr lang="en-US" dirty="0" err="1"/>
              <a:t>r</a:t>
            </a:r>
            <a:r>
              <a:rPr lang="en-US" baseline="-25000" dirty="0" err="1"/>
              <a:t>f</a:t>
            </a:r>
            <a:r>
              <a:rPr lang="en-US" baseline="-25000" dirty="0"/>
              <a:t> </a:t>
            </a:r>
            <a:r>
              <a:rPr lang="en-US" dirty="0"/>
              <a:t>= the market risk premium</a:t>
            </a:r>
          </a:p>
          <a:p>
            <a:r>
              <a:rPr lang="en-US" dirty="0"/>
              <a:t>β = beta coefficient = unsystematic risk</a:t>
            </a:r>
          </a:p>
          <a:p>
            <a:pPr marL="0" indent="0">
              <a:buNone/>
            </a:pPr>
            <a:r>
              <a:rPr lang="en-US" dirty="0"/>
              <a:t/>
            </a:r>
            <a:br>
              <a:rPr lang="en-US" dirty="0"/>
            </a:br>
            <a:endParaRPr lang="en-US" dirty="0"/>
          </a:p>
        </p:txBody>
      </p:sp>
    </p:spTree>
    <p:extLst>
      <p:ext uri="{BB962C8B-B14F-4D97-AF65-F5344CB8AC3E}">
        <p14:creationId xmlns:p14="http://schemas.microsoft.com/office/powerpoint/2010/main" val="257337481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28600"/>
            <a:ext cx="6629400" cy="1595967"/>
          </a:xfrm>
        </p:spPr>
        <p:txBody>
          <a:bodyPr/>
          <a:lstStyle/>
          <a:p>
            <a:r>
              <a:rPr lang="en-US" dirty="0" smtClean="0"/>
              <a:t>Cost of debt </a:t>
            </a:r>
            <a:endParaRPr lang="en-US" dirty="0"/>
          </a:p>
        </p:txBody>
      </p:sp>
      <p:sp>
        <p:nvSpPr>
          <p:cNvPr id="3" name="Content Placeholder 2"/>
          <p:cNvSpPr>
            <a:spLocks noGrp="1"/>
          </p:cNvSpPr>
          <p:nvPr>
            <p:ph idx="1"/>
          </p:nvPr>
        </p:nvSpPr>
        <p:spPr>
          <a:xfrm>
            <a:off x="701722" y="1824567"/>
            <a:ext cx="8458200" cy="3810000"/>
          </a:xfrm>
        </p:spPr>
        <p:txBody>
          <a:bodyPr/>
          <a:lstStyle/>
          <a:p>
            <a:r>
              <a:rPr lang="en-US" dirty="0" smtClean="0"/>
              <a:t>Cost of debt is the interest paid to lenders </a:t>
            </a:r>
          </a:p>
          <a:p>
            <a:r>
              <a:rPr lang="en-US" dirty="0" smtClean="0"/>
              <a:t>Debt is tax shield and should be adjusted to derive the cost of debt net of tax</a:t>
            </a:r>
          </a:p>
          <a:p>
            <a:r>
              <a:rPr lang="en-US" dirty="0"/>
              <a:t> </a:t>
            </a:r>
            <a:r>
              <a:rPr lang="en-US" dirty="0" err="1" smtClean="0"/>
              <a:t>Kd</a:t>
            </a:r>
            <a:r>
              <a:rPr lang="en-US" dirty="0" smtClean="0"/>
              <a:t>= I (1-Tax rate) </a:t>
            </a:r>
            <a:endParaRPr lang="en-US" dirty="0"/>
          </a:p>
        </p:txBody>
      </p:sp>
    </p:spTree>
    <p:extLst>
      <p:ext uri="{BB962C8B-B14F-4D97-AF65-F5344CB8AC3E}">
        <p14:creationId xmlns:p14="http://schemas.microsoft.com/office/powerpoint/2010/main" val="3889654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115616" y="188640"/>
            <a:ext cx="6629400" cy="917258"/>
          </a:xfrm>
        </p:spPr>
        <p:txBody>
          <a:bodyPr/>
          <a:lstStyle/>
          <a:p>
            <a:pPr eaLnBrk="1" hangingPunct="1"/>
            <a:r>
              <a:rPr lang="en-US" altLang="en-US" sz="2800" b="1" dirty="0" smtClean="0">
                <a:latin typeface="Times New Roman" panose="02020603050405020304" pitchFamily="18" charset="0"/>
                <a:cs typeface="Times New Roman" panose="02020603050405020304" pitchFamily="18" charset="0"/>
              </a:rPr>
              <a:t>Developing a Mission &amp; Objectives</a:t>
            </a:r>
          </a:p>
        </p:txBody>
      </p:sp>
      <p:sp>
        <p:nvSpPr>
          <p:cNvPr id="6147" name="Rectangle 3"/>
          <p:cNvSpPr>
            <a:spLocks noGrp="1" noChangeArrowheads="1"/>
          </p:cNvSpPr>
          <p:nvPr>
            <p:ph type="body" idx="1"/>
          </p:nvPr>
        </p:nvSpPr>
        <p:spPr>
          <a:xfrm>
            <a:off x="1619672" y="1268761"/>
            <a:ext cx="6210492" cy="5589240"/>
          </a:xfrm>
        </p:spPr>
        <p:txBody>
          <a:bodyPr>
            <a:normAutofit/>
          </a:bodyPr>
          <a:lstStyle/>
          <a:p>
            <a:pPr eaLnBrk="1" hangingPunct="1"/>
            <a:r>
              <a:rPr lang="en-US" altLang="en-US" sz="2400" dirty="0" smtClean="0">
                <a:latin typeface="Times New Roman" panose="02020603050405020304" pitchFamily="18" charset="0"/>
                <a:cs typeface="Times New Roman" panose="02020603050405020304" pitchFamily="18" charset="0"/>
              </a:rPr>
              <a:t>An organization’s </a:t>
            </a:r>
            <a:r>
              <a:rPr lang="en-US" altLang="en-US" sz="2400" dirty="0" smtClean="0">
                <a:solidFill>
                  <a:srgbClr val="FF0000"/>
                </a:solidFill>
                <a:latin typeface="Times New Roman" panose="02020603050405020304" pitchFamily="18" charset="0"/>
                <a:cs typeface="Times New Roman" panose="02020603050405020304" pitchFamily="18" charset="0"/>
              </a:rPr>
              <a:t>Mission</a:t>
            </a:r>
            <a:endParaRPr lang="en-US" altLang="en-US" sz="2400" dirty="0" smtClean="0">
              <a:latin typeface="Times New Roman" panose="02020603050405020304" pitchFamily="18" charset="0"/>
              <a:cs typeface="Times New Roman" panose="02020603050405020304" pitchFamily="18" charset="0"/>
            </a:endParaRPr>
          </a:p>
          <a:p>
            <a:pPr lvl="1" eaLnBrk="1" hangingPunct="1"/>
            <a:r>
              <a:rPr lang="en-US" altLang="en-US" sz="2000" dirty="0" smtClean="0">
                <a:latin typeface="Times New Roman" panose="02020603050405020304" pitchFamily="18" charset="0"/>
                <a:cs typeface="Times New Roman" panose="02020603050405020304" pitchFamily="18" charset="0"/>
              </a:rPr>
              <a:t>Reflects management’s purpose of operating the business</a:t>
            </a:r>
          </a:p>
          <a:p>
            <a:pPr lvl="1" eaLnBrk="1" hangingPunct="1"/>
            <a:r>
              <a:rPr lang="en-US" altLang="en-US" sz="2000" dirty="0" smtClean="0">
                <a:latin typeface="Times New Roman" panose="02020603050405020304" pitchFamily="18" charset="0"/>
                <a:cs typeface="Times New Roman" panose="02020603050405020304" pitchFamily="18" charset="0"/>
              </a:rPr>
              <a:t>Provides a clear view of what the organization is trying to accomplish for its customers</a:t>
            </a:r>
          </a:p>
          <a:p>
            <a:pPr lvl="1" eaLnBrk="1" hangingPunct="1"/>
            <a:r>
              <a:rPr lang="en-US" altLang="en-US" sz="2000" dirty="0" smtClean="0">
                <a:latin typeface="Times New Roman" panose="02020603050405020304" pitchFamily="18" charset="0"/>
                <a:cs typeface="Times New Roman" panose="02020603050405020304" pitchFamily="18" charset="0"/>
              </a:rPr>
              <a:t>Indicates intent to take a business position</a:t>
            </a:r>
          </a:p>
          <a:p>
            <a:pPr eaLnBrk="1" hangingPunct="1"/>
            <a:r>
              <a:rPr lang="en-US" altLang="en-US" sz="2400" dirty="0" smtClean="0">
                <a:latin typeface="Times New Roman" panose="02020603050405020304" pitchFamily="18" charset="0"/>
                <a:cs typeface="Times New Roman" panose="02020603050405020304" pitchFamily="18" charset="0"/>
              </a:rPr>
              <a:t>An organization’s </a:t>
            </a:r>
            <a:r>
              <a:rPr lang="en-US" altLang="en-US" sz="2400" dirty="0" smtClean="0">
                <a:solidFill>
                  <a:srgbClr val="FF0000"/>
                </a:solidFill>
                <a:latin typeface="Times New Roman" panose="02020603050405020304" pitchFamily="18" charset="0"/>
                <a:cs typeface="Times New Roman" panose="02020603050405020304" pitchFamily="18" charset="0"/>
              </a:rPr>
              <a:t>Objectives</a:t>
            </a:r>
            <a:endParaRPr lang="en-US" altLang="en-US" sz="2400" dirty="0" smtClean="0">
              <a:latin typeface="Times New Roman" panose="02020603050405020304" pitchFamily="18" charset="0"/>
              <a:cs typeface="Times New Roman" panose="02020603050405020304" pitchFamily="18" charset="0"/>
            </a:endParaRPr>
          </a:p>
          <a:p>
            <a:pPr lvl="1" eaLnBrk="1" hangingPunct="1"/>
            <a:r>
              <a:rPr lang="en-US" altLang="en-US" sz="2000" dirty="0" smtClean="0">
                <a:latin typeface="Times New Roman" panose="02020603050405020304" pitchFamily="18" charset="0"/>
                <a:cs typeface="Times New Roman" panose="02020603050405020304" pitchFamily="18" charset="0"/>
              </a:rPr>
              <a:t>Convert the mission into performance targets</a:t>
            </a:r>
          </a:p>
          <a:p>
            <a:pPr lvl="1" eaLnBrk="1" hangingPunct="1"/>
            <a:r>
              <a:rPr lang="en-US" altLang="en-US" sz="2000" dirty="0" smtClean="0">
                <a:latin typeface="Times New Roman" panose="02020603050405020304" pitchFamily="18" charset="0"/>
                <a:cs typeface="Times New Roman" panose="02020603050405020304" pitchFamily="18" charset="0"/>
              </a:rPr>
              <a:t>Track performance over time</a:t>
            </a:r>
          </a:p>
          <a:p>
            <a:pPr lvl="1" eaLnBrk="1" hangingPunct="1"/>
            <a:r>
              <a:rPr lang="en-US" altLang="en-US" sz="2000" dirty="0" smtClean="0">
                <a:latin typeface="Times New Roman" panose="02020603050405020304" pitchFamily="18" charset="0"/>
                <a:cs typeface="Times New Roman" panose="02020603050405020304" pitchFamily="18" charset="0"/>
              </a:rPr>
              <a:t>Must be achievable</a:t>
            </a:r>
          </a:p>
          <a:p>
            <a:pPr lvl="1" eaLnBrk="1" hangingPunct="1"/>
            <a:r>
              <a:rPr lang="en-US" altLang="en-US" sz="2000" dirty="0" smtClean="0">
                <a:latin typeface="Times New Roman" panose="02020603050405020304" pitchFamily="18" charset="0"/>
                <a:cs typeface="Times New Roman" panose="02020603050405020304" pitchFamily="18" charset="0"/>
              </a:rPr>
              <a:t>Two types</a:t>
            </a:r>
          </a:p>
          <a:p>
            <a:pPr lvl="2" eaLnBrk="1" hangingPunct="1"/>
            <a:r>
              <a:rPr lang="en-US" altLang="en-US" sz="1800" dirty="0" smtClean="0">
                <a:latin typeface="Times New Roman" panose="02020603050405020304" pitchFamily="18" charset="0"/>
                <a:cs typeface="Times New Roman" panose="02020603050405020304" pitchFamily="18" charset="0"/>
              </a:rPr>
              <a:t>Financial – outcomes that relate to improving financial performance</a:t>
            </a:r>
          </a:p>
          <a:p>
            <a:pPr lvl="2" eaLnBrk="1" hangingPunct="1"/>
            <a:r>
              <a:rPr lang="en-US" altLang="en-US" sz="1800" dirty="0" smtClean="0">
                <a:latin typeface="Times New Roman" panose="02020603050405020304" pitchFamily="18" charset="0"/>
                <a:cs typeface="Times New Roman" panose="02020603050405020304" pitchFamily="18" charset="0"/>
              </a:rPr>
              <a:t>Strategic – outcomes that will result in greater competitiveness &amp; stronger long-term market position</a:t>
            </a:r>
          </a:p>
          <a:p>
            <a:pPr lvl="1" eaLnBrk="1" hangingPunct="1"/>
            <a:endParaRPr lang="en-US" altLang="en-US" sz="2000" dirty="0" smtClean="0">
              <a:latin typeface="Times New Roman" panose="02020603050405020304" pitchFamily="18" charset="0"/>
              <a:cs typeface="Times New Roman" panose="02020603050405020304" pitchFamily="18" charset="0"/>
            </a:endParaRPr>
          </a:p>
        </p:txBody>
      </p:sp>
      <p:sp>
        <p:nvSpPr>
          <p:cNvPr id="6148"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t>Kelley Summer 2009                              GM 105 Strategic Management</a:t>
            </a:r>
          </a:p>
        </p:txBody>
      </p:sp>
    </p:spTree>
    <p:extLst>
      <p:ext uri="{BB962C8B-B14F-4D97-AF65-F5344CB8AC3E}">
        <p14:creationId xmlns:p14="http://schemas.microsoft.com/office/powerpoint/2010/main" val="42827033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9050" y="457200"/>
            <a:ext cx="6629400" cy="1595967"/>
          </a:xfrm>
        </p:spPr>
        <p:txBody>
          <a:bodyPr>
            <a:normAutofit fontScale="90000"/>
          </a:bodyPr>
          <a:lstStyle/>
          <a:p>
            <a:r>
              <a:rPr lang="en-US" dirty="0" smtClean="0"/>
              <a:t/>
            </a:r>
            <a:br>
              <a:rPr lang="en-US" dirty="0" smtClean="0"/>
            </a:br>
            <a:r>
              <a:rPr lang="en-US" dirty="0" smtClean="0"/>
              <a:t>Weighted </a:t>
            </a:r>
            <a:r>
              <a:rPr lang="en-US" dirty="0"/>
              <a:t>Average Cost Of Capital (WACC</a:t>
            </a:r>
            <a:br>
              <a:rPr lang="en-US" dirty="0"/>
            </a:br>
            <a:endParaRPr lang="en-US" dirty="0"/>
          </a:p>
        </p:txBody>
      </p:sp>
      <p:sp>
        <p:nvSpPr>
          <p:cNvPr id="3" name="Content Placeholder 2"/>
          <p:cNvSpPr>
            <a:spLocks noGrp="1"/>
          </p:cNvSpPr>
          <p:nvPr>
            <p:ph idx="1"/>
          </p:nvPr>
        </p:nvSpPr>
        <p:spPr>
          <a:xfrm>
            <a:off x="368300" y="2234355"/>
            <a:ext cx="8470900" cy="6319585"/>
          </a:xfrm>
        </p:spPr>
        <p:txBody>
          <a:bodyPr>
            <a:normAutofit/>
          </a:bodyPr>
          <a:lstStyle/>
          <a:p>
            <a:r>
              <a:rPr lang="en-US" sz="2800" dirty="0">
                <a:hlinkClick r:id="rId2"/>
              </a:rPr>
              <a:t>Weighted average cost of capital</a:t>
            </a:r>
            <a:r>
              <a:rPr lang="en-US" sz="2800" dirty="0"/>
              <a:t> (WACC) is a calculation of a firm's cost of capital in which each category of capital is proportionately weighted. All capital sources - common stock, preferred stock, bonds and any other long-term debt - are included in a WACC calculation. </a:t>
            </a:r>
            <a:endParaRPr lang="en-US" sz="2800" dirty="0" smtClean="0"/>
          </a:p>
          <a:p>
            <a:r>
              <a:rPr lang="en-US" sz="2800" dirty="0" smtClean="0"/>
              <a:t>All </a:t>
            </a:r>
            <a:r>
              <a:rPr lang="en-US" sz="2800" dirty="0"/>
              <a:t>else equal, the WACC of a firm increases as the beta and rate of return on equity increases, as an increase in WACC notes a decrease in valuation and a higher risk</a:t>
            </a:r>
            <a:r>
              <a:rPr lang="en-US" sz="2800" dirty="0" smtClean="0"/>
              <a:t>. </a:t>
            </a:r>
            <a:endParaRPr lang="en-US" sz="2800" dirty="0"/>
          </a:p>
        </p:txBody>
      </p:sp>
    </p:spTree>
    <p:extLst>
      <p:ext uri="{BB962C8B-B14F-4D97-AF65-F5344CB8AC3E}">
        <p14:creationId xmlns:p14="http://schemas.microsoft.com/office/powerpoint/2010/main" val="21328117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WACC</a:t>
            </a:r>
            <a:endParaRPr lang="en-US" dirty="0"/>
          </a:p>
        </p:txBody>
      </p:sp>
      <p:sp>
        <p:nvSpPr>
          <p:cNvPr id="3" name="Content Placeholder 2"/>
          <p:cNvSpPr>
            <a:spLocks noGrp="1"/>
          </p:cNvSpPr>
          <p:nvPr>
            <p:ph idx="1"/>
          </p:nvPr>
        </p:nvSpPr>
        <p:spPr/>
        <p:txBody>
          <a:bodyPr/>
          <a:lstStyle/>
          <a:p>
            <a:r>
              <a:rPr lang="en-US" dirty="0" smtClean="0"/>
              <a:t>Where,</a:t>
            </a:r>
          </a:p>
          <a:p>
            <a:pPr marL="0" indent="0">
              <a:buNone/>
            </a:pPr>
            <a:r>
              <a:rPr lang="en-US" dirty="0" smtClean="0"/>
              <a:t>          WACC= </a:t>
            </a:r>
            <a:r>
              <a:rPr lang="en-US" u="sng" dirty="0" err="1" smtClean="0"/>
              <a:t>KeVe</a:t>
            </a:r>
            <a:r>
              <a:rPr lang="en-US" u="sng" dirty="0" smtClean="0"/>
              <a:t> + </a:t>
            </a:r>
            <a:r>
              <a:rPr lang="en-US" u="sng" dirty="0" err="1" smtClean="0"/>
              <a:t>KdVd</a:t>
            </a:r>
            <a:endParaRPr lang="en-US" u="sng" dirty="0" smtClean="0"/>
          </a:p>
          <a:p>
            <a:pPr marL="0" indent="0">
              <a:buNone/>
            </a:pPr>
            <a:r>
              <a:rPr lang="en-US" dirty="0"/>
              <a:t> </a:t>
            </a:r>
            <a:r>
              <a:rPr lang="en-US" dirty="0" smtClean="0"/>
              <a:t>                           </a:t>
            </a:r>
            <a:r>
              <a:rPr lang="en-US" dirty="0" err="1" smtClean="0"/>
              <a:t>Ve+Vd</a:t>
            </a:r>
            <a:endParaRPr lang="en-US" dirty="0" smtClean="0"/>
          </a:p>
          <a:p>
            <a:pPr marL="0" indent="0">
              <a:buNone/>
            </a:pPr>
            <a:r>
              <a:rPr lang="en-US" dirty="0" err="1" smtClean="0"/>
              <a:t>Ke</a:t>
            </a:r>
            <a:r>
              <a:rPr lang="en-US" dirty="0" smtClean="0"/>
              <a:t>=Cost of equity</a:t>
            </a:r>
          </a:p>
          <a:p>
            <a:pPr marL="0" indent="0">
              <a:buNone/>
            </a:pPr>
            <a:r>
              <a:rPr lang="en-US" dirty="0" err="1" smtClean="0"/>
              <a:t>Ve</a:t>
            </a:r>
            <a:r>
              <a:rPr lang="en-US" dirty="0" smtClean="0"/>
              <a:t>=Value of equity</a:t>
            </a:r>
          </a:p>
          <a:p>
            <a:pPr marL="0" indent="0">
              <a:buNone/>
            </a:pPr>
            <a:r>
              <a:rPr lang="en-US" dirty="0" err="1" smtClean="0"/>
              <a:t>Vd</a:t>
            </a:r>
            <a:r>
              <a:rPr lang="en-US" dirty="0" smtClean="0"/>
              <a:t>=Value debt</a:t>
            </a:r>
          </a:p>
          <a:p>
            <a:pPr marL="0" indent="0">
              <a:buNone/>
            </a:pPr>
            <a:r>
              <a:rPr lang="en-US" dirty="0" err="1" smtClean="0"/>
              <a:t>Kd</a:t>
            </a:r>
            <a:r>
              <a:rPr lang="en-US" dirty="0" smtClean="0"/>
              <a:t>=Cost of debt </a:t>
            </a:r>
            <a:endParaRPr lang="en-US" dirty="0"/>
          </a:p>
        </p:txBody>
      </p:sp>
    </p:spTree>
    <p:extLst>
      <p:ext uri="{BB962C8B-B14F-4D97-AF65-F5344CB8AC3E}">
        <p14:creationId xmlns:p14="http://schemas.microsoft.com/office/powerpoint/2010/main" val="370888343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
          <p:cNvSpPr>
            <a:spLocks noGrp="1" noChangeArrowheads="1"/>
          </p:cNvSpPr>
          <p:nvPr>
            <p:ph type="title"/>
          </p:nvPr>
        </p:nvSpPr>
        <p:spPr>
          <a:xfrm>
            <a:off x="892969" y="178594"/>
            <a:ext cx="7358063" cy="1000125"/>
          </a:xfrm>
        </p:spPr>
        <p:txBody>
          <a:bodyPr vert="horz" lIns="91440" tIns="45720" rIns="35706" bIns="45720" rtlCol="0" anchor="ctr">
            <a:normAutofit/>
          </a:bodyPr>
          <a:lstStyle/>
          <a:p>
            <a:pPr eaLnBrk="1" hangingPunct="1"/>
            <a:r>
              <a:rPr lang="en-US" altLang="en-US" sz="4500"/>
              <a:t>Student Activity</a:t>
            </a:r>
          </a:p>
        </p:txBody>
      </p:sp>
      <p:sp>
        <p:nvSpPr>
          <p:cNvPr id="48131" name="Rectangle 2"/>
          <p:cNvSpPr>
            <a:spLocks noGrp="1" noChangeArrowheads="1"/>
          </p:cNvSpPr>
          <p:nvPr>
            <p:ph idx="1"/>
          </p:nvPr>
        </p:nvSpPr>
        <p:spPr>
          <a:xfrm>
            <a:off x="821531" y="1285875"/>
            <a:ext cx="7801199" cy="4016127"/>
          </a:xfrm>
        </p:spPr>
        <p:txBody>
          <a:bodyPr vert="horz" lIns="91440" tIns="45720" rIns="35706" bIns="45720" rtlCol="0">
            <a:normAutofit/>
          </a:bodyPr>
          <a:lstStyle/>
          <a:p>
            <a:pPr marL="623940">
              <a:buBlip>
                <a:blip r:embed="rId2"/>
              </a:buBlip>
            </a:pPr>
            <a:r>
              <a:rPr lang="en-US" altLang="en-US" sz="1800" dirty="0"/>
              <a:t>Ashanti plc., are considering an investment of </a:t>
            </a:r>
            <a:r>
              <a:rPr lang="en-US" altLang="en-US" sz="1800" dirty="0" smtClean="0"/>
              <a:t>USD 1.9 </a:t>
            </a:r>
            <a:r>
              <a:rPr lang="en-US" altLang="en-US" sz="1800" dirty="0"/>
              <a:t>m to enter in to the north east region of Sri Lanka. The capital investment is expected to have equal lives of 3 years and the cash flows for each year is given below: Any capital expenditure project is evaluated at corporate WACC as a hurdle rate.</a:t>
            </a:r>
          </a:p>
          <a:p>
            <a:pPr marL="623940">
              <a:buBlip>
                <a:blip r:embed="rId2"/>
              </a:buBlip>
            </a:pPr>
            <a:r>
              <a:rPr lang="en-US" altLang="en-US" sz="1800" dirty="0"/>
              <a:t>First year of the project is exempted from tax and 10% is applied after that.  </a:t>
            </a:r>
          </a:p>
          <a:p>
            <a:pPr marL="623940">
              <a:buBlip>
                <a:blip r:embed="rId2"/>
              </a:buBlip>
            </a:pPr>
            <a:endParaRPr lang="en-US" altLang="en-US" sz="1477" dirty="0"/>
          </a:p>
          <a:p>
            <a:pPr marL="623940">
              <a:buBlip>
                <a:blip r:embed="rId2"/>
              </a:buBlip>
            </a:pPr>
            <a:endParaRPr lang="en-US" altLang="en-US" sz="1477" dirty="0"/>
          </a:p>
          <a:p>
            <a:pPr marL="623940">
              <a:buBlip>
                <a:blip r:embed="rId2"/>
              </a:buBlip>
            </a:pPr>
            <a:endParaRPr lang="en-US" altLang="en-US" sz="1477" dirty="0"/>
          </a:p>
          <a:p>
            <a:pPr marL="623940">
              <a:buBlip>
                <a:blip r:embed="rId2"/>
              </a:buBlip>
            </a:pPr>
            <a:endParaRPr lang="en-US" altLang="en-US" sz="1477" dirty="0"/>
          </a:p>
          <a:p>
            <a:pPr marL="623940">
              <a:buBlip>
                <a:blip r:embed="rId2"/>
              </a:buBlip>
            </a:pPr>
            <a:endParaRPr lang="en-US" altLang="en-US" sz="1477" dirty="0"/>
          </a:p>
          <a:p>
            <a:pPr marL="623940">
              <a:buBlip>
                <a:blip r:embed="rId2"/>
              </a:buBlip>
            </a:pPr>
            <a:endParaRPr lang="en-US" altLang="en-US" sz="1477" dirty="0"/>
          </a:p>
        </p:txBody>
      </p:sp>
      <p:graphicFrame>
        <p:nvGraphicFramePr>
          <p:cNvPr id="2" name="Table 1"/>
          <p:cNvGraphicFramePr>
            <a:graphicFrameLocks noGrp="1"/>
          </p:cNvGraphicFramePr>
          <p:nvPr/>
        </p:nvGraphicFramePr>
        <p:xfrm>
          <a:off x="1533674" y="2720206"/>
          <a:ext cx="6885905" cy="1649986"/>
        </p:xfrm>
        <a:graphic>
          <a:graphicData uri="http://schemas.openxmlformats.org/drawingml/2006/table">
            <a:tbl>
              <a:tblPr firstRow="1" bandRow="1">
                <a:tableStyleId>{5C22544A-7EE6-4342-B048-85BDC9FD1C3A}</a:tableStyleId>
              </a:tblPr>
              <a:tblGrid>
                <a:gridCol w="1377181">
                  <a:extLst>
                    <a:ext uri="{9D8B030D-6E8A-4147-A177-3AD203B41FA5}">
                      <a16:colId xmlns="" xmlns:a16="http://schemas.microsoft.com/office/drawing/2014/main" val="20000"/>
                    </a:ext>
                  </a:extLst>
                </a:gridCol>
                <a:gridCol w="1377181">
                  <a:extLst>
                    <a:ext uri="{9D8B030D-6E8A-4147-A177-3AD203B41FA5}">
                      <a16:colId xmlns="" xmlns:a16="http://schemas.microsoft.com/office/drawing/2014/main" val="20001"/>
                    </a:ext>
                  </a:extLst>
                </a:gridCol>
                <a:gridCol w="1377181">
                  <a:extLst>
                    <a:ext uri="{9D8B030D-6E8A-4147-A177-3AD203B41FA5}">
                      <a16:colId xmlns="" xmlns:a16="http://schemas.microsoft.com/office/drawing/2014/main" val="20002"/>
                    </a:ext>
                  </a:extLst>
                </a:gridCol>
                <a:gridCol w="1377181">
                  <a:extLst>
                    <a:ext uri="{9D8B030D-6E8A-4147-A177-3AD203B41FA5}">
                      <a16:colId xmlns="" xmlns:a16="http://schemas.microsoft.com/office/drawing/2014/main" val="20003"/>
                    </a:ext>
                  </a:extLst>
                </a:gridCol>
                <a:gridCol w="1377181">
                  <a:extLst>
                    <a:ext uri="{9D8B030D-6E8A-4147-A177-3AD203B41FA5}">
                      <a16:colId xmlns="" xmlns:a16="http://schemas.microsoft.com/office/drawing/2014/main" val="20004"/>
                    </a:ext>
                  </a:extLst>
                </a:gridCol>
              </a:tblGrid>
              <a:tr h="342845">
                <a:tc>
                  <a:txBody>
                    <a:bodyPr/>
                    <a:lstStyle/>
                    <a:p>
                      <a:endParaRPr lang="en-US" sz="1800" dirty="0">
                        <a:solidFill>
                          <a:schemeClr val="tx1"/>
                        </a:solidFill>
                      </a:endParaRPr>
                    </a:p>
                  </a:txBody>
                  <a:tcPr marL="64295" marR="64295" marT="32119" marB="32119"/>
                </a:tc>
                <a:tc>
                  <a:txBody>
                    <a:bodyPr/>
                    <a:lstStyle/>
                    <a:p>
                      <a:r>
                        <a:rPr lang="en-US" sz="1800" dirty="0" smtClean="0">
                          <a:solidFill>
                            <a:schemeClr val="tx1"/>
                          </a:solidFill>
                        </a:rPr>
                        <a:t>Year 0</a:t>
                      </a:r>
                      <a:endParaRPr lang="en-US" sz="1800" dirty="0">
                        <a:solidFill>
                          <a:schemeClr val="tx1"/>
                        </a:solidFill>
                      </a:endParaRPr>
                    </a:p>
                  </a:txBody>
                  <a:tcPr marL="64295" marR="64295" marT="32119" marB="32119"/>
                </a:tc>
                <a:tc>
                  <a:txBody>
                    <a:bodyPr/>
                    <a:lstStyle/>
                    <a:p>
                      <a:r>
                        <a:rPr lang="en-US" sz="1800" dirty="0" smtClean="0">
                          <a:solidFill>
                            <a:schemeClr val="tx1"/>
                          </a:solidFill>
                        </a:rPr>
                        <a:t>Year</a:t>
                      </a:r>
                      <a:r>
                        <a:rPr lang="en-US" sz="1800" baseline="0" dirty="0" smtClean="0">
                          <a:solidFill>
                            <a:schemeClr val="tx1"/>
                          </a:solidFill>
                        </a:rPr>
                        <a:t> 01</a:t>
                      </a:r>
                      <a:endParaRPr lang="en-US" sz="1800" dirty="0">
                        <a:solidFill>
                          <a:schemeClr val="tx1"/>
                        </a:solidFill>
                      </a:endParaRPr>
                    </a:p>
                  </a:txBody>
                  <a:tcPr marL="64295" marR="64295" marT="32119" marB="32119"/>
                </a:tc>
                <a:tc>
                  <a:txBody>
                    <a:bodyPr/>
                    <a:lstStyle/>
                    <a:p>
                      <a:r>
                        <a:rPr lang="en-US" sz="1800" dirty="0" smtClean="0">
                          <a:solidFill>
                            <a:schemeClr val="tx1"/>
                          </a:solidFill>
                        </a:rPr>
                        <a:t>Year 02</a:t>
                      </a:r>
                      <a:endParaRPr lang="en-US" sz="1800" dirty="0">
                        <a:solidFill>
                          <a:schemeClr val="tx1"/>
                        </a:solidFill>
                      </a:endParaRPr>
                    </a:p>
                  </a:txBody>
                  <a:tcPr marL="64295" marR="64295" marT="32119" marB="32119"/>
                </a:tc>
                <a:tc>
                  <a:txBody>
                    <a:bodyPr/>
                    <a:lstStyle/>
                    <a:p>
                      <a:r>
                        <a:rPr lang="en-US" sz="1800" dirty="0" smtClean="0">
                          <a:solidFill>
                            <a:schemeClr val="tx1"/>
                          </a:solidFill>
                        </a:rPr>
                        <a:t>Year 03</a:t>
                      </a:r>
                      <a:endParaRPr lang="en-US" sz="1800" dirty="0">
                        <a:solidFill>
                          <a:schemeClr val="tx1"/>
                        </a:solidFill>
                      </a:endParaRPr>
                    </a:p>
                  </a:txBody>
                  <a:tcPr marL="64295" marR="64295" marT="32119" marB="32119"/>
                </a:tc>
                <a:extLst>
                  <a:ext uri="{0D108BD9-81ED-4DB2-BD59-A6C34878D82A}">
                    <a16:rowId xmlns="" xmlns:a16="http://schemas.microsoft.com/office/drawing/2014/main" val="10000"/>
                  </a:ext>
                </a:extLst>
              </a:tr>
              <a:tr h="342845">
                <a:tc>
                  <a:txBody>
                    <a:bodyPr/>
                    <a:lstStyle/>
                    <a:p>
                      <a:r>
                        <a:rPr lang="en-US" sz="1800" dirty="0" smtClean="0"/>
                        <a:t>Investment </a:t>
                      </a:r>
                      <a:endParaRPr lang="en-US" sz="1800" dirty="0"/>
                    </a:p>
                  </a:txBody>
                  <a:tcPr marL="64295" marR="64295" marT="32119" marB="32119"/>
                </a:tc>
                <a:tc>
                  <a:txBody>
                    <a:bodyPr/>
                    <a:lstStyle/>
                    <a:p>
                      <a:r>
                        <a:rPr lang="en-US" sz="1800" dirty="0" smtClean="0"/>
                        <a:t>1,900,000</a:t>
                      </a:r>
                      <a:endParaRPr lang="en-US" sz="1800" dirty="0"/>
                    </a:p>
                  </a:txBody>
                  <a:tcPr marL="64295" marR="64295" marT="32119" marB="32119"/>
                </a:tc>
                <a:tc>
                  <a:txBody>
                    <a:bodyPr/>
                    <a:lstStyle/>
                    <a:p>
                      <a:endParaRPr lang="en-US" sz="1800"/>
                    </a:p>
                  </a:txBody>
                  <a:tcPr marL="64295" marR="64295" marT="32119" marB="32119"/>
                </a:tc>
                <a:tc>
                  <a:txBody>
                    <a:bodyPr/>
                    <a:lstStyle/>
                    <a:p>
                      <a:endParaRPr lang="en-US" sz="1800"/>
                    </a:p>
                  </a:txBody>
                  <a:tcPr marL="64295" marR="64295" marT="32119" marB="32119"/>
                </a:tc>
                <a:tc>
                  <a:txBody>
                    <a:bodyPr/>
                    <a:lstStyle/>
                    <a:p>
                      <a:endParaRPr lang="en-US" sz="1800"/>
                    </a:p>
                  </a:txBody>
                  <a:tcPr marL="64295" marR="64295" marT="32119" marB="32119"/>
                </a:tc>
                <a:extLst>
                  <a:ext uri="{0D108BD9-81ED-4DB2-BD59-A6C34878D82A}">
                    <a16:rowId xmlns="" xmlns:a16="http://schemas.microsoft.com/office/drawing/2014/main" val="10001"/>
                  </a:ext>
                </a:extLst>
              </a:tr>
              <a:tr h="342845">
                <a:tc>
                  <a:txBody>
                    <a:bodyPr/>
                    <a:lstStyle/>
                    <a:p>
                      <a:r>
                        <a:rPr lang="en-US" sz="1800" dirty="0" smtClean="0"/>
                        <a:t>Revenue </a:t>
                      </a:r>
                      <a:endParaRPr lang="en-US" sz="1800" dirty="0"/>
                    </a:p>
                  </a:txBody>
                  <a:tcPr marL="64295" marR="64295" marT="32119" marB="32119"/>
                </a:tc>
                <a:tc>
                  <a:txBody>
                    <a:bodyPr/>
                    <a:lstStyle/>
                    <a:p>
                      <a:endParaRPr lang="en-US" sz="1800"/>
                    </a:p>
                  </a:txBody>
                  <a:tcPr marL="64295" marR="64295" marT="32119" marB="32119"/>
                </a:tc>
                <a:tc>
                  <a:txBody>
                    <a:bodyPr/>
                    <a:lstStyle/>
                    <a:p>
                      <a:r>
                        <a:rPr lang="en-US" sz="1800" dirty="0" smtClean="0"/>
                        <a:t>1,000,000</a:t>
                      </a:r>
                      <a:endParaRPr lang="en-US" sz="1800" dirty="0"/>
                    </a:p>
                  </a:txBody>
                  <a:tcPr marL="64295" marR="64295" marT="32119" marB="32119"/>
                </a:tc>
                <a:tc>
                  <a:txBody>
                    <a:bodyPr/>
                    <a:lstStyle/>
                    <a:p>
                      <a:r>
                        <a:rPr lang="en-US" sz="1800" dirty="0" smtClean="0"/>
                        <a:t>1,400,000</a:t>
                      </a:r>
                      <a:endParaRPr lang="en-US" sz="1800" dirty="0"/>
                    </a:p>
                  </a:txBody>
                  <a:tcPr marL="64295" marR="64295" marT="32119" marB="32119"/>
                </a:tc>
                <a:tc>
                  <a:txBody>
                    <a:bodyPr/>
                    <a:lstStyle/>
                    <a:p>
                      <a:r>
                        <a:rPr lang="en-US" sz="1800" dirty="0" smtClean="0"/>
                        <a:t>2,000,000</a:t>
                      </a:r>
                      <a:endParaRPr lang="en-US" sz="1800" dirty="0"/>
                    </a:p>
                  </a:txBody>
                  <a:tcPr marL="64295" marR="64295" marT="32119" marB="32119"/>
                </a:tc>
                <a:extLst>
                  <a:ext uri="{0D108BD9-81ED-4DB2-BD59-A6C34878D82A}">
                    <a16:rowId xmlns="" xmlns:a16="http://schemas.microsoft.com/office/drawing/2014/main" val="10002"/>
                  </a:ext>
                </a:extLst>
              </a:tr>
              <a:tr h="621451">
                <a:tc>
                  <a:txBody>
                    <a:bodyPr/>
                    <a:lstStyle/>
                    <a:p>
                      <a:r>
                        <a:rPr lang="en-US" sz="1800" dirty="0" smtClean="0"/>
                        <a:t>Operational cost</a:t>
                      </a:r>
                      <a:endParaRPr lang="en-US" sz="1800" dirty="0"/>
                    </a:p>
                  </a:txBody>
                  <a:tcPr marL="64295" marR="64295" marT="32119" marB="32119"/>
                </a:tc>
                <a:tc>
                  <a:txBody>
                    <a:bodyPr/>
                    <a:lstStyle/>
                    <a:p>
                      <a:endParaRPr lang="en-US" sz="1800" dirty="0"/>
                    </a:p>
                  </a:txBody>
                  <a:tcPr marL="64295" marR="64295" marT="32119" marB="32119"/>
                </a:tc>
                <a:tc>
                  <a:txBody>
                    <a:bodyPr/>
                    <a:lstStyle/>
                    <a:p>
                      <a:r>
                        <a:rPr lang="en-US" sz="1800" dirty="0" smtClean="0"/>
                        <a:t>   300,000</a:t>
                      </a:r>
                      <a:endParaRPr lang="en-US" sz="1800" dirty="0"/>
                    </a:p>
                  </a:txBody>
                  <a:tcPr marL="64295" marR="64295" marT="32119" marB="32119"/>
                </a:tc>
                <a:tc>
                  <a:txBody>
                    <a:bodyPr/>
                    <a:lstStyle/>
                    <a:p>
                      <a:r>
                        <a:rPr lang="en-US" sz="1800" dirty="0" smtClean="0"/>
                        <a:t>   300,000</a:t>
                      </a:r>
                      <a:endParaRPr lang="en-US" sz="1800" dirty="0"/>
                    </a:p>
                  </a:txBody>
                  <a:tcPr marL="64295" marR="64295" marT="32119" marB="32119"/>
                </a:tc>
                <a:tc>
                  <a:txBody>
                    <a:bodyPr/>
                    <a:lstStyle/>
                    <a:p>
                      <a:r>
                        <a:rPr lang="en-US" sz="1800" dirty="0" smtClean="0"/>
                        <a:t>   300,000</a:t>
                      </a:r>
                      <a:endParaRPr lang="en-US" sz="1800" dirty="0"/>
                    </a:p>
                  </a:txBody>
                  <a:tcPr marL="64295" marR="64295" marT="32119" marB="32119"/>
                </a:tc>
                <a:extLst>
                  <a:ext uri="{0D108BD9-81ED-4DB2-BD59-A6C34878D82A}">
                    <a16:rowId xmlns="" xmlns:a16="http://schemas.microsoft.com/office/drawing/2014/main" val="10003"/>
                  </a:ext>
                </a:extLst>
              </a:tr>
            </a:tbl>
          </a:graphicData>
        </a:graphic>
      </p:graphicFrame>
      <p:sp>
        <p:nvSpPr>
          <p:cNvPr id="48164" name="Rectangle 3"/>
          <p:cNvSpPr>
            <a:spLocks noChangeArrowheads="1"/>
          </p:cNvSpPr>
          <p:nvPr/>
        </p:nvSpPr>
        <p:spPr bwMode="auto">
          <a:xfrm>
            <a:off x="1533674" y="4492749"/>
            <a:ext cx="7089056" cy="1390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4600">
                <a:solidFill>
                  <a:schemeClr val="tx1"/>
                </a:solidFill>
                <a:latin typeface="Helvetica" panose="020B0604020202020204" pitchFamily="34" charset="0"/>
              </a:defRPr>
            </a:lvl1pPr>
            <a:lvl2pPr marL="742950" indent="-285750">
              <a:spcBef>
                <a:spcPct val="20000"/>
              </a:spcBef>
              <a:buChar char="–"/>
              <a:defRPr sz="4000">
                <a:solidFill>
                  <a:schemeClr val="tx1"/>
                </a:solidFill>
                <a:latin typeface="Helvetica" panose="020B0604020202020204" pitchFamily="34" charset="0"/>
              </a:defRPr>
            </a:lvl2pPr>
            <a:lvl3pPr marL="1143000" indent="-228600">
              <a:spcBef>
                <a:spcPct val="20000"/>
              </a:spcBef>
              <a:buChar char="•"/>
              <a:defRPr sz="3400">
                <a:solidFill>
                  <a:schemeClr val="tx1"/>
                </a:solidFill>
                <a:latin typeface="Helvetica" panose="020B0604020202020204" pitchFamily="34" charset="0"/>
              </a:defRPr>
            </a:lvl3pPr>
            <a:lvl4pPr marL="1600200" indent="-228600">
              <a:spcBef>
                <a:spcPct val="20000"/>
              </a:spcBef>
              <a:buChar char="–"/>
              <a:defRPr sz="2800">
                <a:solidFill>
                  <a:schemeClr val="tx1"/>
                </a:solidFill>
                <a:latin typeface="Helvetica" panose="020B0604020202020204" pitchFamily="34" charset="0"/>
              </a:defRPr>
            </a:lvl4pPr>
            <a:lvl5pPr marL="2057400" indent="-228600">
              <a:spcBef>
                <a:spcPct val="20000"/>
              </a:spcBef>
              <a:buChar char="»"/>
              <a:defRPr sz="2800">
                <a:solidFill>
                  <a:schemeClr val="tx1"/>
                </a:solidFill>
                <a:latin typeface="Helvetica" panose="020B0604020202020204" pitchFamily="34" charset="0"/>
              </a:defRPr>
            </a:lvl5pPr>
            <a:lvl6pPr marL="2514600" indent="-228600" eaLnBrk="0" fontAlgn="base" hangingPunct="0">
              <a:spcBef>
                <a:spcPct val="20000"/>
              </a:spcBef>
              <a:spcAft>
                <a:spcPct val="0"/>
              </a:spcAft>
              <a:buChar char="»"/>
              <a:defRPr sz="2800">
                <a:solidFill>
                  <a:schemeClr val="tx1"/>
                </a:solidFill>
                <a:latin typeface="Helvetica" panose="020B0604020202020204" pitchFamily="34" charset="0"/>
              </a:defRPr>
            </a:lvl6pPr>
            <a:lvl7pPr marL="2971800" indent="-228600" eaLnBrk="0" fontAlgn="base" hangingPunct="0">
              <a:spcBef>
                <a:spcPct val="20000"/>
              </a:spcBef>
              <a:spcAft>
                <a:spcPct val="0"/>
              </a:spcAft>
              <a:buChar char="»"/>
              <a:defRPr sz="2800">
                <a:solidFill>
                  <a:schemeClr val="tx1"/>
                </a:solidFill>
                <a:latin typeface="Helvetica" panose="020B0604020202020204" pitchFamily="34" charset="0"/>
              </a:defRPr>
            </a:lvl7pPr>
            <a:lvl8pPr marL="3429000" indent="-228600" eaLnBrk="0" fontAlgn="base" hangingPunct="0">
              <a:spcBef>
                <a:spcPct val="20000"/>
              </a:spcBef>
              <a:spcAft>
                <a:spcPct val="0"/>
              </a:spcAft>
              <a:buChar char="»"/>
              <a:defRPr sz="2800">
                <a:solidFill>
                  <a:schemeClr val="tx1"/>
                </a:solidFill>
                <a:latin typeface="Helvetica" panose="020B0604020202020204" pitchFamily="34" charset="0"/>
              </a:defRPr>
            </a:lvl8pPr>
            <a:lvl9pPr marL="3886200" indent="-228600" eaLnBrk="0" fontAlgn="base" hangingPunct="0">
              <a:spcBef>
                <a:spcPct val="20000"/>
              </a:spcBef>
              <a:spcAft>
                <a:spcPct val="0"/>
              </a:spcAft>
              <a:buChar char="»"/>
              <a:defRPr sz="2800">
                <a:solidFill>
                  <a:schemeClr val="tx1"/>
                </a:solidFill>
                <a:latin typeface="Helvetica" panose="020B0604020202020204" pitchFamily="34" charset="0"/>
              </a:defRPr>
            </a:lvl9pPr>
          </a:lstStyle>
          <a:p>
            <a:pPr algn="ctr" eaLnBrk="1" hangingPunct="1">
              <a:spcBef>
                <a:spcPct val="0"/>
              </a:spcBef>
              <a:buFontTx/>
              <a:buNone/>
            </a:pPr>
            <a:r>
              <a:rPr lang="en-GB" altLang="zh-TW" sz="1687" dirty="0" err="1">
                <a:latin typeface="Gill Sans" charset="0"/>
                <a:ea typeface="PMingLiU" panose="02020500000000000000" pitchFamily="18" charset="-120"/>
              </a:rPr>
              <a:t>Ashanthi</a:t>
            </a:r>
            <a:r>
              <a:rPr lang="en-GB" altLang="zh-TW" sz="1687" dirty="0">
                <a:latin typeface="Gill Sans" charset="0"/>
                <a:ea typeface="PMingLiU" panose="02020500000000000000" pitchFamily="18" charset="-120"/>
              </a:rPr>
              <a:t> plc has 10 million equity and 5 million debt. It has 10% pa interest payment commitment in its debt and shareholders require 14 % return on their investment. The corporation tax rate is 28%.</a:t>
            </a:r>
          </a:p>
          <a:p>
            <a:pPr algn="ctr" eaLnBrk="1" hangingPunct="1">
              <a:spcBef>
                <a:spcPct val="0"/>
              </a:spcBef>
              <a:buFontTx/>
              <a:buNone/>
            </a:pPr>
            <a:r>
              <a:rPr lang="en-GB" altLang="en-US" sz="1687" dirty="0">
                <a:latin typeface="Gill Sans" charset="0"/>
                <a:ea typeface="PMingLiU" panose="02020500000000000000" pitchFamily="18" charset="-120"/>
              </a:rPr>
              <a:t>You are required to evaluate the financial feasibility of the new expansion using NPV, IRR and the pay back period. </a:t>
            </a:r>
            <a:endParaRPr lang="en-US" altLang="en-US" sz="1687" dirty="0">
              <a:latin typeface="Gill Sans" charset="0"/>
            </a:endParaRPr>
          </a:p>
        </p:txBody>
      </p:sp>
    </p:spTree>
    <p:extLst>
      <p:ext uri="{BB962C8B-B14F-4D97-AF65-F5344CB8AC3E}">
        <p14:creationId xmlns:p14="http://schemas.microsoft.com/office/powerpoint/2010/main" val="78451191"/>
      </p:ext>
    </p:extLst>
  </p:cSld>
  <p:clrMapOvr>
    <a:masterClrMapping/>
  </p:clrMapOvr>
  <p:transition spd="med"/>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81001"/>
            <a:ext cx="6629400" cy="1066800"/>
          </a:xfrm>
        </p:spPr>
        <p:txBody>
          <a:bodyPr/>
          <a:lstStyle/>
          <a:p>
            <a:r>
              <a:rPr lang="en-US" dirty="0" smtClean="0"/>
              <a:t>Strategic analysis </a:t>
            </a:r>
            <a:endParaRPr lang="en-US" dirty="0"/>
          </a:p>
        </p:txBody>
      </p:sp>
      <p:sp>
        <p:nvSpPr>
          <p:cNvPr id="3" name="Content Placeholder 2"/>
          <p:cNvSpPr>
            <a:spLocks noGrp="1"/>
          </p:cNvSpPr>
          <p:nvPr>
            <p:ph idx="1"/>
          </p:nvPr>
        </p:nvSpPr>
        <p:spPr>
          <a:xfrm>
            <a:off x="0" y="1447800"/>
            <a:ext cx="8845550" cy="6319585"/>
          </a:xfrm>
        </p:spPr>
        <p:txBody>
          <a:bodyPr>
            <a:normAutofit/>
          </a:bodyPr>
          <a:lstStyle/>
          <a:p>
            <a:r>
              <a:rPr lang="en-US" sz="2800" dirty="0" smtClean="0"/>
              <a:t>The basic frame work: Strategy as a link between the firm and its environment  </a:t>
            </a:r>
          </a:p>
          <a:p>
            <a:endParaRPr lang="en-US" sz="2800" dirty="0"/>
          </a:p>
        </p:txBody>
      </p:sp>
      <p:sp>
        <p:nvSpPr>
          <p:cNvPr id="4" name="Rectangle 3"/>
          <p:cNvSpPr/>
          <p:nvPr/>
        </p:nvSpPr>
        <p:spPr>
          <a:xfrm>
            <a:off x="514350" y="2601604"/>
            <a:ext cx="2667000" cy="18288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The firm </a:t>
            </a:r>
          </a:p>
          <a:p>
            <a:pPr marL="285750" indent="-285750" algn="ctr">
              <a:buFont typeface="Arial" panose="020B0604020202020204" pitchFamily="34" charset="0"/>
              <a:buChar char="•"/>
            </a:pPr>
            <a:r>
              <a:rPr lang="en-US" dirty="0" smtClean="0"/>
              <a:t>Goals and values </a:t>
            </a:r>
          </a:p>
          <a:p>
            <a:pPr marL="285750" indent="-285750" algn="ctr">
              <a:buFont typeface="Arial" panose="020B0604020202020204" pitchFamily="34" charset="0"/>
              <a:buChar char="•"/>
            </a:pPr>
            <a:r>
              <a:rPr lang="en-US" dirty="0" smtClean="0"/>
              <a:t>Resources and capabilities </a:t>
            </a:r>
          </a:p>
          <a:p>
            <a:pPr marL="285750" indent="-285750" algn="ctr">
              <a:buFont typeface="Arial" panose="020B0604020202020204" pitchFamily="34" charset="0"/>
              <a:buChar char="•"/>
            </a:pPr>
            <a:r>
              <a:rPr lang="en-US" dirty="0" smtClean="0"/>
              <a:t>Structure and system </a:t>
            </a:r>
            <a:endParaRPr lang="en-US" dirty="0"/>
          </a:p>
        </p:txBody>
      </p:sp>
      <p:sp>
        <p:nvSpPr>
          <p:cNvPr id="5" name="Oval 4"/>
          <p:cNvSpPr/>
          <p:nvPr/>
        </p:nvSpPr>
        <p:spPr>
          <a:xfrm>
            <a:off x="3695700" y="2714767"/>
            <a:ext cx="1981200" cy="1524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Strategy </a:t>
            </a:r>
            <a:endParaRPr lang="en-US" dirty="0"/>
          </a:p>
        </p:txBody>
      </p:sp>
      <p:sp>
        <p:nvSpPr>
          <p:cNvPr id="6" name="Rectangle 5"/>
          <p:cNvSpPr/>
          <p:nvPr/>
        </p:nvSpPr>
        <p:spPr>
          <a:xfrm>
            <a:off x="6096000" y="2525404"/>
            <a:ext cx="2514600" cy="190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Micro and Macro environmental changes </a:t>
            </a:r>
            <a:endParaRPr lang="en-US" b="1" dirty="0">
              <a:solidFill>
                <a:schemeClr val="tx1"/>
              </a:solidFill>
            </a:endParaRPr>
          </a:p>
        </p:txBody>
      </p:sp>
      <p:sp>
        <p:nvSpPr>
          <p:cNvPr id="7" name="TextBox 6"/>
          <p:cNvSpPr txBox="1"/>
          <p:nvPr/>
        </p:nvSpPr>
        <p:spPr>
          <a:xfrm>
            <a:off x="381000" y="4953000"/>
            <a:ext cx="8610600" cy="1477328"/>
          </a:xfrm>
          <a:prstGeom prst="rect">
            <a:avLst/>
          </a:prstGeom>
          <a:noFill/>
        </p:spPr>
        <p:txBody>
          <a:bodyPr wrap="square" rtlCol="0">
            <a:spAutoFit/>
          </a:bodyPr>
          <a:lstStyle/>
          <a:p>
            <a:r>
              <a:rPr lang="en-US" b="1" dirty="0" smtClean="0"/>
              <a:t>Strategic fit </a:t>
            </a:r>
          </a:p>
          <a:p>
            <a:pPr algn="just"/>
            <a:r>
              <a:rPr lang="en-US" dirty="0" smtClean="0"/>
              <a:t>Fundamental of strategy as the link between the firm and its external environment is the notion of strategic fit. For a strategy to be successful it must be consistent with the firm external environment and with its internal firm goals, resources and capabilities and the structure   </a:t>
            </a:r>
            <a:endParaRPr lang="en-US" dirty="0"/>
          </a:p>
        </p:txBody>
      </p:sp>
    </p:spTree>
    <p:extLst>
      <p:ext uri="{BB962C8B-B14F-4D97-AF65-F5344CB8AC3E}">
        <p14:creationId xmlns:p14="http://schemas.microsoft.com/office/powerpoint/2010/main" val="411476958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950" y="0"/>
            <a:ext cx="8318500" cy="1524000"/>
          </a:xfrm>
        </p:spPr>
        <p:txBody>
          <a:bodyPr/>
          <a:lstStyle/>
          <a:p>
            <a:r>
              <a:rPr lang="en-US" dirty="0" smtClean="0"/>
              <a:t>Strategic analysis </a:t>
            </a:r>
            <a:endParaRPr lang="en-US" dirty="0"/>
          </a:p>
        </p:txBody>
      </p:sp>
      <p:sp>
        <p:nvSpPr>
          <p:cNvPr id="3" name="Content Placeholder 2"/>
          <p:cNvSpPr>
            <a:spLocks noGrp="1"/>
          </p:cNvSpPr>
          <p:nvPr>
            <p:ph idx="1"/>
          </p:nvPr>
        </p:nvSpPr>
        <p:spPr>
          <a:xfrm>
            <a:off x="368300" y="1447801"/>
            <a:ext cx="8559800" cy="4953000"/>
          </a:xfrm>
        </p:spPr>
        <p:style>
          <a:lnRef idx="2">
            <a:schemeClr val="accent1"/>
          </a:lnRef>
          <a:fillRef idx="1">
            <a:schemeClr val="lt1"/>
          </a:fillRef>
          <a:effectRef idx="0">
            <a:schemeClr val="accent1"/>
          </a:effectRef>
          <a:fontRef idx="minor">
            <a:schemeClr val="dk1"/>
          </a:fontRef>
        </p:style>
        <p:txBody>
          <a:bodyPr/>
          <a:lstStyle/>
          <a:p>
            <a:pPr marL="0" indent="0">
              <a:buNone/>
            </a:pPr>
            <a:r>
              <a:rPr lang="en-US" dirty="0" smtClean="0"/>
              <a:t>                          Strategic analysis </a:t>
            </a:r>
            <a:endParaRPr lang="en-US" dirty="0"/>
          </a:p>
        </p:txBody>
      </p:sp>
      <p:sp>
        <p:nvSpPr>
          <p:cNvPr id="4" name="Right Arrow 3"/>
          <p:cNvSpPr/>
          <p:nvPr/>
        </p:nvSpPr>
        <p:spPr>
          <a:xfrm rot="9039624">
            <a:off x="3127335" y="2678750"/>
            <a:ext cx="954706" cy="3810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 name="Right Arrow 4"/>
          <p:cNvSpPr/>
          <p:nvPr/>
        </p:nvSpPr>
        <p:spPr>
          <a:xfrm rot="1487652">
            <a:off x="4562404" y="2656603"/>
            <a:ext cx="977075"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838200" y="3352800"/>
            <a:ext cx="2895600" cy="2286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Analysis of firm</a:t>
            </a:r>
          </a:p>
          <a:p>
            <a:pPr algn="ctr"/>
            <a:r>
              <a:rPr lang="en-US" dirty="0" smtClean="0"/>
              <a:t>Goals, values and performance , analyzing capabilities and resources </a:t>
            </a:r>
            <a:endParaRPr lang="en-US" dirty="0"/>
          </a:p>
        </p:txBody>
      </p:sp>
      <p:sp>
        <p:nvSpPr>
          <p:cNvPr id="7" name="Oval 6"/>
          <p:cNvSpPr/>
          <p:nvPr/>
        </p:nvSpPr>
        <p:spPr>
          <a:xfrm>
            <a:off x="5105400" y="3429000"/>
            <a:ext cx="3124200" cy="2133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Analysis of macro , industry and competitive environment </a:t>
            </a:r>
            <a:endParaRPr lang="en-US" dirty="0"/>
          </a:p>
        </p:txBody>
      </p:sp>
    </p:spTree>
    <p:extLst>
      <p:ext uri="{BB962C8B-B14F-4D97-AF65-F5344CB8AC3E}">
        <p14:creationId xmlns:p14="http://schemas.microsoft.com/office/powerpoint/2010/main" val="293510329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383477"/>
            <a:ext cx="8013700" cy="1595967"/>
          </a:xfrm>
        </p:spPr>
        <p:txBody>
          <a:bodyPr/>
          <a:lstStyle/>
          <a:p>
            <a:r>
              <a:rPr lang="en-US" b="1" dirty="0" smtClean="0"/>
              <a:t>Creating value </a:t>
            </a:r>
            <a:endParaRPr lang="en-US" b="1" dirty="0"/>
          </a:p>
        </p:txBody>
      </p:sp>
      <p:sp>
        <p:nvSpPr>
          <p:cNvPr id="3" name="Content Placeholder 2"/>
          <p:cNvSpPr>
            <a:spLocks noGrp="1"/>
          </p:cNvSpPr>
          <p:nvPr>
            <p:ph idx="1"/>
          </p:nvPr>
        </p:nvSpPr>
        <p:spPr>
          <a:xfrm>
            <a:off x="565055" y="1828800"/>
            <a:ext cx="8547100" cy="6319585"/>
          </a:xfrm>
        </p:spPr>
        <p:txBody>
          <a:bodyPr/>
          <a:lstStyle/>
          <a:p>
            <a:pPr marL="0" indent="0">
              <a:buNone/>
            </a:pPr>
            <a:r>
              <a:rPr lang="en-US" dirty="0" smtClean="0"/>
              <a:t>          Successful strategy is creating value </a:t>
            </a:r>
          </a:p>
          <a:p>
            <a:pPr marL="0" indent="0">
              <a:buNone/>
            </a:pPr>
            <a:r>
              <a:rPr lang="en-US" dirty="0" smtClean="0"/>
              <a:t> </a:t>
            </a:r>
          </a:p>
          <a:p>
            <a:pPr marL="514350" indent="-514350">
              <a:buFont typeface="+mj-lt"/>
              <a:buAutoNum type="arabicPeriod"/>
            </a:pPr>
            <a:r>
              <a:rPr lang="en-US" dirty="0"/>
              <a:t> </a:t>
            </a:r>
            <a:r>
              <a:rPr lang="en-US" dirty="0" smtClean="0"/>
              <a:t>Continuously creating customer value </a:t>
            </a:r>
          </a:p>
          <a:p>
            <a:pPr marL="514350" indent="-514350">
              <a:buFont typeface="+mj-lt"/>
              <a:buAutoNum type="arabicPeriod"/>
            </a:pPr>
            <a:r>
              <a:rPr lang="en-US" dirty="0"/>
              <a:t> </a:t>
            </a:r>
            <a:r>
              <a:rPr lang="en-US" dirty="0" smtClean="0"/>
              <a:t>Firm value </a:t>
            </a:r>
          </a:p>
          <a:p>
            <a:pPr marL="514350" indent="-514350">
              <a:buFont typeface="+mj-lt"/>
              <a:buAutoNum type="arabicPeriod"/>
            </a:pPr>
            <a:r>
              <a:rPr lang="en-US" dirty="0"/>
              <a:t> </a:t>
            </a:r>
            <a:r>
              <a:rPr lang="en-US" dirty="0" smtClean="0"/>
              <a:t>Shareholder value </a:t>
            </a:r>
            <a:endParaRPr lang="en-US" dirty="0"/>
          </a:p>
        </p:txBody>
      </p:sp>
    </p:spTree>
    <p:extLst>
      <p:ext uri="{BB962C8B-B14F-4D97-AF65-F5344CB8AC3E}">
        <p14:creationId xmlns:p14="http://schemas.microsoft.com/office/powerpoint/2010/main" val="328006094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4419" name="Rectangle 3"/>
          <p:cNvSpPr>
            <a:spLocks noGrp="1" noChangeArrowheads="1"/>
          </p:cNvSpPr>
          <p:nvPr>
            <p:ph type="title"/>
          </p:nvPr>
        </p:nvSpPr>
        <p:spPr>
          <a:xfrm>
            <a:off x="457200" y="457200"/>
            <a:ext cx="8229600" cy="812800"/>
          </a:xfrm>
        </p:spPr>
        <p:txBody>
          <a:bodyPr/>
          <a:lstStyle/>
          <a:p>
            <a:r>
              <a:rPr lang="en-US" altLang="en-US" sz="3200" b="1" dirty="0"/>
              <a:t>Value Creation</a:t>
            </a:r>
          </a:p>
        </p:txBody>
      </p:sp>
      <p:grpSp>
        <p:nvGrpSpPr>
          <p:cNvPr id="444420" name="Group 4"/>
          <p:cNvGrpSpPr>
            <a:grpSpLocks/>
          </p:cNvGrpSpPr>
          <p:nvPr/>
        </p:nvGrpSpPr>
        <p:grpSpPr bwMode="auto">
          <a:xfrm>
            <a:off x="304800" y="1600200"/>
            <a:ext cx="8534400" cy="4041775"/>
            <a:chOff x="192" y="1008"/>
            <a:chExt cx="5376" cy="2546"/>
          </a:xfrm>
        </p:grpSpPr>
        <p:pic>
          <p:nvPicPr>
            <p:cNvPr id="444421" name="Picture 5" descr="1829F04-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 y="1008"/>
              <a:ext cx="5376" cy="2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4422" name="Line 6"/>
            <p:cNvSpPr>
              <a:spLocks noChangeShapeType="1"/>
            </p:cNvSpPr>
            <p:nvPr/>
          </p:nvSpPr>
          <p:spPr bwMode="auto">
            <a:xfrm>
              <a:off x="2176" y="2208"/>
              <a:ext cx="1440" cy="0"/>
            </a:xfrm>
            <a:prstGeom prst="line">
              <a:avLst/>
            </a:prstGeom>
            <a:noFill/>
            <a:ln w="3175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44423" name="Line 7"/>
            <p:cNvSpPr>
              <a:spLocks noChangeShapeType="1"/>
            </p:cNvSpPr>
            <p:nvPr/>
          </p:nvSpPr>
          <p:spPr bwMode="auto">
            <a:xfrm>
              <a:off x="2176" y="1624"/>
              <a:ext cx="1440" cy="0"/>
            </a:xfrm>
            <a:prstGeom prst="line">
              <a:avLst/>
            </a:prstGeom>
            <a:noFill/>
            <a:ln w="3175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pSp>
    </p:spTree>
    <p:extLst>
      <p:ext uri="{BB962C8B-B14F-4D97-AF65-F5344CB8AC3E}">
        <p14:creationId xmlns:p14="http://schemas.microsoft.com/office/powerpoint/2010/main" val="3324745959"/>
      </p:ext>
    </p:extLst>
  </p:cSld>
  <p:clrMapOvr>
    <a:masterClrMapping/>
  </p:clrMapOvr>
  <p:transition>
    <p:strips dir="rd"/>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48162" name="Rectangle 2"/>
          <p:cNvSpPr>
            <a:spLocks noChangeArrowheads="1"/>
          </p:cNvSpPr>
          <p:nvPr/>
        </p:nvSpPr>
        <p:spPr bwMode="auto">
          <a:xfrm>
            <a:off x="0" y="0"/>
            <a:ext cx="9144000" cy="6858000"/>
          </a:xfrm>
          <a:prstGeom prst="rect">
            <a:avLst/>
          </a:prstGeom>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eaLnBrk="0" hangingPunct="0"/>
            <a:endParaRPr lang="en-GB" altLang="en-US" sz="2400"/>
          </a:p>
        </p:txBody>
      </p:sp>
      <p:grpSp>
        <p:nvGrpSpPr>
          <p:cNvPr id="348163" name="Group 3"/>
          <p:cNvGrpSpPr>
            <a:grpSpLocks/>
          </p:cNvGrpSpPr>
          <p:nvPr/>
        </p:nvGrpSpPr>
        <p:grpSpPr bwMode="auto">
          <a:xfrm>
            <a:off x="2130425" y="325438"/>
            <a:ext cx="5686425" cy="5556250"/>
            <a:chOff x="1088" y="34"/>
            <a:chExt cx="3379" cy="3740"/>
          </a:xfrm>
        </p:grpSpPr>
        <p:grpSp>
          <p:nvGrpSpPr>
            <p:cNvPr id="348164" name="Group 4"/>
            <p:cNvGrpSpPr>
              <a:grpSpLocks/>
            </p:cNvGrpSpPr>
            <p:nvPr/>
          </p:nvGrpSpPr>
          <p:grpSpPr bwMode="auto">
            <a:xfrm>
              <a:off x="1088" y="464"/>
              <a:ext cx="3379" cy="3310"/>
              <a:chOff x="1088" y="722"/>
              <a:chExt cx="3225" cy="3052"/>
            </a:xfrm>
          </p:grpSpPr>
          <p:grpSp>
            <p:nvGrpSpPr>
              <p:cNvPr id="348165" name="Group 5"/>
              <p:cNvGrpSpPr>
                <a:grpSpLocks/>
              </p:cNvGrpSpPr>
              <p:nvPr/>
            </p:nvGrpSpPr>
            <p:grpSpPr bwMode="auto">
              <a:xfrm>
                <a:off x="1088" y="722"/>
                <a:ext cx="3225" cy="3052"/>
                <a:chOff x="1311" y="722"/>
                <a:chExt cx="2847" cy="3052"/>
              </a:xfrm>
            </p:grpSpPr>
            <p:sp>
              <p:nvSpPr>
                <p:cNvPr id="348166" name="Freeform 6"/>
                <p:cNvSpPr>
                  <a:spLocks/>
                </p:cNvSpPr>
                <p:nvPr/>
              </p:nvSpPr>
              <p:spPr bwMode="auto">
                <a:xfrm>
                  <a:off x="1311" y="722"/>
                  <a:ext cx="1423" cy="3052"/>
                </a:xfrm>
                <a:custGeom>
                  <a:avLst/>
                  <a:gdLst>
                    <a:gd name="T0" fmla="*/ 0 w 1423"/>
                    <a:gd name="T1" fmla="*/ 3052 h 3052"/>
                    <a:gd name="T2" fmla="*/ 0 w 1423"/>
                    <a:gd name="T3" fmla="*/ 1278 h 3052"/>
                    <a:gd name="T4" fmla="*/ 1423 w 1423"/>
                    <a:gd name="T5" fmla="*/ 0 h 3052"/>
                    <a:gd name="T6" fmla="*/ 1423 w 1423"/>
                    <a:gd name="T7" fmla="*/ 3052 h 3052"/>
                    <a:gd name="T8" fmla="*/ 0 w 1423"/>
                    <a:gd name="T9" fmla="*/ 3052 h 3052"/>
                  </a:gdLst>
                  <a:ahLst/>
                  <a:cxnLst>
                    <a:cxn ang="0">
                      <a:pos x="T0" y="T1"/>
                    </a:cxn>
                    <a:cxn ang="0">
                      <a:pos x="T2" y="T3"/>
                    </a:cxn>
                    <a:cxn ang="0">
                      <a:pos x="T4" y="T5"/>
                    </a:cxn>
                    <a:cxn ang="0">
                      <a:pos x="T6" y="T7"/>
                    </a:cxn>
                    <a:cxn ang="0">
                      <a:pos x="T8" y="T9"/>
                    </a:cxn>
                  </a:cxnLst>
                  <a:rect l="0" t="0" r="r" b="b"/>
                  <a:pathLst>
                    <a:path w="1423" h="3052">
                      <a:moveTo>
                        <a:pt x="0" y="3052"/>
                      </a:moveTo>
                      <a:lnTo>
                        <a:pt x="0" y="1278"/>
                      </a:lnTo>
                      <a:lnTo>
                        <a:pt x="1423" y="0"/>
                      </a:lnTo>
                      <a:lnTo>
                        <a:pt x="1423" y="3052"/>
                      </a:lnTo>
                      <a:lnTo>
                        <a:pt x="0" y="3052"/>
                      </a:lnTo>
                      <a:close/>
                    </a:path>
                  </a:pathLst>
                </a:custGeom>
                <a:gradFill rotWithShape="0">
                  <a:gsLst>
                    <a:gs pos="0">
                      <a:srgbClr val="008080">
                        <a:gamma/>
                        <a:shade val="46275"/>
                        <a:invGamma/>
                      </a:srgbClr>
                    </a:gs>
                    <a:gs pos="100000">
                      <a:srgbClr val="008080"/>
                    </a:gs>
                  </a:gsLst>
                  <a:lin ang="0" scaled="1"/>
                </a:gradFill>
                <a:ln w="12700" cap="sq" cmpd="sng">
                  <a:solidFill>
                    <a:schemeClr val="bg2"/>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48167" name="Freeform 7"/>
                <p:cNvSpPr>
                  <a:spLocks/>
                </p:cNvSpPr>
                <p:nvPr/>
              </p:nvSpPr>
              <p:spPr bwMode="auto">
                <a:xfrm flipH="1">
                  <a:off x="2735" y="722"/>
                  <a:ext cx="1423" cy="3052"/>
                </a:xfrm>
                <a:custGeom>
                  <a:avLst/>
                  <a:gdLst>
                    <a:gd name="T0" fmla="*/ 0 w 1423"/>
                    <a:gd name="T1" fmla="*/ 3052 h 3052"/>
                    <a:gd name="T2" fmla="*/ 0 w 1423"/>
                    <a:gd name="T3" fmla="*/ 1278 h 3052"/>
                    <a:gd name="T4" fmla="*/ 1423 w 1423"/>
                    <a:gd name="T5" fmla="*/ 0 h 3052"/>
                    <a:gd name="T6" fmla="*/ 1423 w 1423"/>
                    <a:gd name="T7" fmla="*/ 3052 h 3052"/>
                    <a:gd name="T8" fmla="*/ 0 w 1423"/>
                    <a:gd name="T9" fmla="*/ 3052 h 3052"/>
                  </a:gdLst>
                  <a:ahLst/>
                  <a:cxnLst>
                    <a:cxn ang="0">
                      <a:pos x="T0" y="T1"/>
                    </a:cxn>
                    <a:cxn ang="0">
                      <a:pos x="T2" y="T3"/>
                    </a:cxn>
                    <a:cxn ang="0">
                      <a:pos x="T4" y="T5"/>
                    </a:cxn>
                    <a:cxn ang="0">
                      <a:pos x="T6" y="T7"/>
                    </a:cxn>
                    <a:cxn ang="0">
                      <a:pos x="T8" y="T9"/>
                    </a:cxn>
                  </a:cxnLst>
                  <a:rect l="0" t="0" r="r" b="b"/>
                  <a:pathLst>
                    <a:path w="1423" h="3052">
                      <a:moveTo>
                        <a:pt x="0" y="3052"/>
                      </a:moveTo>
                      <a:lnTo>
                        <a:pt x="0" y="1278"/>
                      </a:lnTo>
                      <a:lnTo>
                        <a:pt x="1423" y="0"/>
                      </a:lnTo>
                      <a:lnTo>
                        <a:pt x="1423" y="3052"/>
                      </a:lnTo>
                      <a:lnTo>
                        <a:pt x="0" y="3052"/>
                      </a:lnTo>
                      <a:close/>
                    </a:path>
                  </a:pathLst>
                </a:custGeom>
                <a:solidFill>
                  <a:srgbClr val="99CCFF"/>
                </a:solidFill>
                <a:ln w="12700" cap="sq" cmpd="sng">
                  <a:solidFill>
                    <a:schemeClr val="bg2"/>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sp>
            <p:nvSpPr>
              <p:cNvPr id="348168" name="Line 8"/>
              <p:cNvSpPr>
                <a:spLocks noChangeShapeType="1"/>
              </p:cNvSpPr>
              <p:nvPr/>
            </p:nvSpPr>
            <p:spPr bwMode="auto">
              <a:xfrm flipV="1">
                <a:off x="1494" y="1671"/>
                <a:ext cx="0" cy="2083"/>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48169" name="Line 9"/>
              <p:cNvSpPr>
                <a:spLocks noChangeShapeType="1"/>
              </p:cNvSpPr>
              <p:nvPr/>
            </p:nvSpPr>
            <p:spPr bwMode="auto">
              <a:xfrm flipV="1">
                <a:off x="1899" y="1364"/>
                <a:ext cx="0" cy="239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48170" name="Line 10"/>
              <p:cNvSpPr>
                <a:spLocks noChangeShapeType="1"/>
              </p:cNvSpPr>
              <p:nvPr/>
            </p:nvSpPr>
            <p:spPr bwMode="auto">
              <a:xfrm flipV="1">
                <a:off x="2304" y="1038"/>
                <a:ext cx="0" cy="2725"/>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48171" name="Line 11"/>
              <p:cNvSpPr>
                <a:spLocks noChangeShapeType="1"/>
              </p:cNvSpPr>
              <p:nvPr/>
            </p:nvSpPr>
            <p:spPr bwMode="auto">
              <a:xfrm>
                <a:off x="2701" y="3391"/>
                <a:ext cx="1602" cy="0"/>
              </a:xfrm>
              <a:prstGeom prst="line">
                <a:avLst/>
              </a:prstGeom>
              <a:noFill/>
              <a:ln w="12700" cap="sq">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48172" name="Line 12"/>
              <p:cNvSpPr>
                <a:spLocks noChangeShapeType="1"/>
              </p:cNvSpPr>
              <p:nvPr/>
            </p:nvSpPr>
            <p:spPr bwMode="auto">
              <a:xfrm>
                <a:off x="2701" y="3019"/>
                <a:ext cx="1611" cy="0"/>
              </a:xfrm>
              <a:prstGeom prst="line">
                <a:avLst/>
              </a:prstGeom>
              <a:noFill/>
              <a:ln w="12700" cap="sq">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48173" name="Line 13"/>
              <p:cNvSpPr>
                <a:spLocks noChangeShapeType="1"/>
              </p:cNvSpPr>
              <p:nvPr/>
            </p:nvSpPr>
            <p:spPr bwMode="auto">
              <a:xfrm>
                <a:off x="2701" y="2647"/>
                <a:ext cx="1611" cy="0"/>
              </a:xfrm>
              <a:prstGeom prst="line">
                <a:avLst/>
              </a:prstGeom>
              <a:noFill/>
              <a:ln w="12700" cap="sq">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48174" name="Line 14"/>
              <p:cNvSpPr>
                <a:spLocks noChangeShapeType="1"/>
              </p:cNvSpPr>
              <p:nvPr/>
            </p:nvSpPr>
            <p:spPr bwMode="auto">
              <a:xfrm>
                <a:off x="2701" y="2275"/>
                <a:ext cx="1603" cy="0"/>
              </a:xfrm>
              <a:prstGeom prst="line">
                <a:avLst/>
              </a:prstGeom>
              <a:noFill/>
              <a:ln w="12700" cap="sq">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48175" name="Line 15"/>
              <p:cNvSpPr>
                <a:spLocks noChangeShapeType="1"/>
              </p:cNvSpPr>
              <p:nvPr/>
            </p:nvSpPr>
            <p:spPr bwMode="auto">
              <a:xfrm>
                <a:off x="2701" y="1903"/>
                <a:ext cx="1500" cy="0"/>
              </a:xfrm>
              <a:prstGeom prst="line">
                <a:avLst/>
              </a:prstGeom>
              <a:noFill/>
              <a:ln w="12700" cap="sq">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sp>
          <p:nvSpPr>
            <p:cNvPr id="348176" name="Freeform 16"/>
            <p:cNvSpPr>
              <a:spLocks/>
            </p:cNvSpPr>
            <p:nvPr/>
          </p:nvSpPr>
          <p:spPr bwMode="auto">
            <a:xfrm>
              <a:off x="1089" y="34"/>
              <a:ext cx="3377" cy="1817"/>
            </a:xfrm>
            <a:custGeom>
              <a:avLst/>
              <a:gdLst>
                <a:gd name="T0" fmla="*/ 0 w 3377"/>
                <a:gd name="T1" fmla="*/ 1817 h 1817"/>
                <a:gd name="T2" fmla="*/ 0 w 3377"/>
                <a:gd name="T3" fmla="*/ 1363 h 1817"/>
                <a:gd name="T4" fmla="*/ 1680 w 3377"/>
                <a:gd name="T5" fmla="*/ 0 h 1817"/>
                <a:gd name="T6" fmla="*/ 3377 w 3377"/>
                <a:gd name="T7" fmla="*/ 1380 h 1817"/>
                <a:gd name="T8" fmla="*/ 3377 w 3377"/>
                <a:gd name="T9" fmla="*/ 1817 h 1817"/>
                <a:gd name="T10" fmla="*/ 1688 w 3377"/>
                <a:gd name="T11" fmla="*/ 437 h 1817"/>
                <a:gd name="T12" fmla="*/ 0 w 3377"/>
                <a:gd name="T13" fmla="*/ 1817 h 1817"/>
              </a:gdLst>
              <a:ahLst/>
              <a:cxnLst>
                <a:cxn ang="0">
                  <a:pos x="T0" y="T1"/>
                </a:cxn>
                <a:cxn ang="0">
                  <a:pos x="T2" y="T3"/>
                </a:cxn>
                <a:cxn ang="0">
                  <a:pos x="T4" y="T5"/>
                </a:cxn>
                <a:cxn ang="0">
                  <a:pos x="T6" y="T7"/>
                </a:cxn>
                <a:cxn ang="0">
                  <a:pos x="T8" y="T9"/>
                </a:cxn>
                <a:cxn ang="0">
                  <a:pos x="T10" y="T11"/>
                </a:cxn>
                <a:cxn ang="0">
                  <a:pos x="T12" y="T13"/>
                </a:cxn>
              </a:cxnLst>
              <a:rect l="0" t="0" r="r" b="b"/>
              <a:pathLst>
                <a:path w="3377" h="1817">
                  <a:moveTo>
                    <a:pt x="0" y="1817"/>
                  </a:moveTo>
                  <a:lnTo>
                    <a:pt x="0" y="1363"/>
                  </a:lnTo>
                  <a:lnTo>
                    <a:pt x="1680" y="0"/>
                  </a:lnTo>
                  <a:lnTo>
                    <a:pt x="3377" y="1380"/>
                  </a:lnTo>
                  <a:lnTo>
                    <a:pt x="3377" y="1817"/>
                  </a:lnTo>
                  <a:lnTo>
                    <a:pt x="1688" y="437"/>
                  </a:lnTo>
                  <a:lnTo>
                    <a:pt x="0" y="1817"/>
                  </a:lnTo>
                  <a:close/>
                </a:path>
              </a:pathLst>
            </a:custGeom>
            <a:solidFill>
              <a:srgbClr val="FFFF99"/>
            </a:solidFill>
            <a:ln w="12700" cap="sq" cmpd="sng">
              <a:solidFill>
                <a:schemeClr val="bg2"/>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sp>
        <p:nvSpPr>
          <p:cNvPr id="348177" name="Text Box 17"/>
          <p:cNvSpPr txBox="1">
            <a:spLocks noChangeArrowheads="1"/>
          </p:cNvSpPr>
          <p:nvPr/>
        </p:nvSpPr>
        <p:spPr bwMode="auto">
          <a:xfrm>
            <a:off x="4992688" y="2960688"/>
            <a:ext cx="12017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r>
              <a:rPr lang="en-US" altLang="en-US" sz="2400">
                <a:effectLst>
                  <a:outerShdw blurRad="38100" dist="38100" dir="2700000" algn="tl">
                    <a:srgbClr val="C0C0C0"/>
                  </a:outerShdw>
                </a:effectLst>
              </a:rPr>
              <a:t>Service</a:t>
            </a:r>
          </a:p>
        </p:txBody>
      </p:sp>
      <p:sp>
        <p:nvSpPr>
          <p:cNvPr id="348178" name="Text Box 18"/>
          <p:cNvSpPr txBox="1">
            <a:spLocks noChangeArrowheads="1"/>
          </p:cNvSpPr>
          <p:nvPr/>
        </p:nvSpPr>
        <p:spPr bwMode="auto">
          <a:xfrm>
            <a:off x="4992688" y="3559175"/>
            <a:ext cx="26590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r>
              <a:rPr lang="en-US" altLang="en-US" sz="2400">
                <a:effectLst>
                  <a:outerShdw blurRad="38100" dist="38100" dir="2700000" algn="tl">
                    <a:srgbClr val="C0C0C0"/>
                  </a:outerShdw>
                </a:effectLst>
              </a:rPr>
              <a:t>Marketing &amp; Sales</a:t>
            </a:r>
          </a:p>
        </p:txBody>
      </p:sp>
      <p:sp>
        <p:nvSpPr>
          <p:cNvPr id="348179" name="Text Box 19"/>
          <p:cNvSpPr txBox="1">
            <a:spLocks noChangeArrowheads="1"/>
          </p:cNvSpPr>
          <p:nvPr/>
        </p:nvSpPr>
        <p:spPr bwMode="auto">
          <a:xfrm>
            <a:off x="4992688" y="4160838"/>
            <a:ext cx="27955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r>
              <a:rPr lang="en-US" altLang="en-US" sz="2400">
                <a:effectLst>
                  <a:outerShdw blurRad="38100" dist="38100" dir="2700000" algn="tl">
                    <a:srgbClr val="C0C0C0"/>
                  </a:outerShdw>
                </a:effectLst>
              </a:rPr>
              <a:t>Outbound Logistics</a:t>
            </a:r>
          </a:p>
        </p:txBody>
      </p:sp>
      <p:sp>
        <p:nvSpPr>
          <p:cNvPr id="348180" name="Text Box 20"/>
          <p:cNvSpPr txBox="1">
            <a:spLocks noChangeArrowheads="1"/>
          </p:cNvSpPr>
          <p:nvPr/>
        </p:nvSpPr>
        <p:spPr bwMode="auto">
          <a:xfrm>
            <a:off x="4992688" y="4759325"/>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r>
              <a:rPr lang="en-US" altLang="en-US" sz="2400">
                <a:effectLst>
                  <a:outerShdw blurRad="38100" dist="38100" dir="2700000" algn="tl">
                    <a:srgbClr val="C0C0C0"/>
                  </a:outerShdw>
                </a:effectLst>
              </a:rPr>
              <a:t>Operations</a:t>
            </a:r>
          </a:p>
        </p:txBody>
      </p:sp>
      <p:sp>
        <p:nvSpPr>
          <p:cNvPr id="348181" name="Text Box 21"/>
          <p:cNvSpPr txBox="1">
            <a:spLocks noChangeArrowheads="1"/>
          </p:cNvSpPr>
          <p:nvPr/>
        </p:nvSpPr>
        <p:spPr bwMode="auto">
          <a:xfrm>
            <a:off x="4992688" y="5359400"/>
            <a:ext cx="25590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r>
              <a:rPr lang="en-US" altLang="en-US" sz="2400">
                <a:effectLst>
                  <a:outerShdw blurRad="38100" dist="38100" dir="2700000" algn="tl">
                    <a:srgbClr val="C0C0C0"/>
                  </a:outerShdw>
                </a:effectLst>
              </a:rPr>
              <a:t>Inbound Logistics</a:t>
            </a:r>
          </a:p>
        </p:txBody>
      </p:sp>
      <p:sp>
        <p:nvSpPr>
          <p:cNvPr id="348182" name="Text Box 22"/>
          <p:cNvSpPr txBox="1">
            <a:spLocks noChangeArrowheads="1"/>
          </p:cNvSpPr>
          <p:nvPr/>
        </p:nvSpPr>
        <p:spPr bwMode="auto">
          <a:xfrm rot="-5400000">
            <a:off x="1169988" y="4240213"/>
            <a:ext cx="2673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r>
              <a:rPr lang="en-US" altLang="en-US" sz="2400">
                <a:solidFill>
                  <a:schemeClr val="bg1"/>
                </a:solidFill>
                <a:effectLst>
                  <a:outerShdw blurRad="38100" dist="38100" dir="2700000" algn="tl">
                    <a:srgbClr val="C0C0C0"/>
                  </a:outerShdw>
                </a:effectLst>
              </a:rPr>
              <a:t>Firm Infrastructure</a:t>
            </a:r>
          </a:p>
        </p:txBody>
      </p:sp>
      <p:sp>
        <p:nvSpPr>
          <p:cNvPr id="348183" name="Text Box 23"/>
          <p:cNvSpPr txBox="1">
            <a:spLocks noChangeArrowheads="1"/>
          </p:cNvSpPr>
          <p:nvPr/>
        </p:nvSpPr>
        <p:spPr bwMode="auto">
          <a:xfrm rot="-5400000">
            <a:off x="1454150" y="3832226"/>
            <a:ext cx="3489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r>
              <a:rPr lang="en-US" altLang="en-US" sz="2400">
                <a:solidFill>
                  <a:schemeClr val="bg1"/>
                </a:solidFill>
                <a:effectLst>
                  <a:outerShdw blurRad="38100" dist="38100" dir="2700000" algn="tl">
                    <a:srgbClr val="C0C0C0"/>
                  </a:outerShdw>
                </a:effectLst>
              </a:rPr>
              <a:t>Human Resource Mgmt.</a:t>
            </a:r>
          </a:p>
        </p:txBody>
      </p:sp>
      <p:sp>
        <p:nvSpPr>
          <p:cNvPr id="348184" name="Text Box 24"/>
          <p:cNvSpPr txBox="1">
            <a:spLocks noChangeArrowheads="1"/>
          </p:cNvSpPr>
          <p:nvPr/>
        </p:nvSpPr>
        <p:spPr bwMode="auto">
          <a:xfrm rot="-5400000">
            <a:off x="1915319" y="3601244"/>
            <a:ext cx="3951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r>
              <a:rPr lang="en-US" altLang="en-US" sz="2400">
                <a:solidFill>
                  <a:schemeClr val="bg1"/>
                </a:solidFill>
                <a:effectLst>
                  <a:outerShdw blurRad="38100" dist="38100" dir="2700000" algn="tl">
                    <a:srgbClr val="C0C0C0"/>
                  </a:outerShdw>
                </a:effectLst>
              </a:rPr>
              <a:t>Technological Development</a:t>
            </a:r>
          </a:p>
        </p:txBody>
      </p:sp>
      <p:sp>
        <p:nvSpPr>
          <p:cNvPr id="348185" name="Text Box 25"/>
          <p:cNvSpPr txBox="1">
            <a:spLocks noChangeArrowheads="1"/>
          </p:cNvSpPr>
          <p:nvPr/>
        </p:nvSpPr>
        <p:spPr bwMode="auto">
          <a:xfrm rot="-5400000">
            <a:off x="3622675" y="4610100"/>
            <a:ext cx="1930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r>
              <a:rPr lang="en-US" altLang="en-US" sz="2400">
                <a:solidFill>
                  <a:schemeClr val="bg1"/>
                </a:solidFill>
                <a:effectLst>
                  <a:outerShdw blurRad="38100" dist="38100" dir="2700000" algn="tl">
                    <a:srgbClr val="C0C0C0"/>
                  </a:outerShdw>
                </a:effectLst>
              </a:rPr>
              <a:t>Procurement</a:t>
            </a:r>
          </a:p>
        </p:txBody>
      </p:sp>
      <p:sp>
        <p:nvSpPr>
          <p:cNvPr id="348186" name="Text Box 26"/>
          <p:cNvSpPr txBox="1">
            <a:spLocks noChangeArrowheads="1"/>
          </p:cNvSpPr>
          <p:nvPr/>
        </p:nvSpPr>
        <p:spPr bwMode="auto">
          <a:xfrm rot="-2353507">
            <a:off x="3098800" y="1387475"/>
            <a:ext cx="111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r>
              <a:rPr lang="en-US" altLang="en-US" sz="2400"/>
              <a:t>Margin</a:t>
            </a:r>
          </a:p>
        </p:txBody>
      </p:sp>
      <p:sp>
        <p:nvSpPr>
          <p:cNvPr id="348187" name="Text Box 27"/>
          <p:cNvSpPr txBox="1">
            <a:spLocks noChangeArrowheads="1"/>
          </p:cNvSpPr>
          <p:nvPr/>
        </p:nvSpPr>
        <p:spPr bwMode="auto">
          <a:xfrm rot="2353321">
            <a:off x="5667375" y="1368425"/>
            <a:ext cx="111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r>
              <a:rPr lang="en-US" altLang="en-US" sz="2400"/>
              <a:t>Margin</a:t>
            </a:r>
          </a:p>
        </p:txBody>
      </p:sp>
      <p:sp>
        <p:nvSpPr>
          <p:cNvPr id="348188" name="Text Box 28"/>
          <p:cNvSpPr txBox="1">
            <a:spLocks noChangeArrowheads="1"/>
          </p:cNvSpPr>
          <p:nvPr/>
        </p:nvSpPr>
        <p:spPr bwMode="auto">
          <a:xfrm>
            <a:off x="4991100" y="6065838"/>
            <a:ext cx="28622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r>
              <a:rPr lang="en-US" altLang="en-US" sz="2400">
                <a:effectLst>
                  <a:outerShdw blurRad="38100" dist="38100" dir="2700000" algn="tl">
                    <a:srgbClr val="C0C0C0"/>
                  </a:outerShdw>
                </a:effectLst>
                <a:latin typeface="Verdana" panose="020B0604030504040204" pitchFamily="34" charset="0"/>
              </a:rPr>
              <a:t>Primary Activities</a:t>
            </a:r>
          </a:p>
        </p:txBody>
      </p:sp>
      <p:sp>
        <p:nvSpPr>
          <p:cNvPr id="348189" name="Text Box 29"/>
          <p:cNvSpPr txBox="1">
            <a:spLocks noChangeArrowheads="1"/>
          </p:cNvSpPr>
          <p:nvPr/>
        </p:nvSpPr>
        <p:spPr bwMode="auto">
          <a:xfrm rot="-5400000">
            <a:off x="98425" y="3948113"/>
            <a:ext cx="2892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r>
              <a:rPr lang="en-US" altLang="en-US" sz="2400">
                <a:effectLst>
                  <a:outerShdw blurRad="38100" dist="38100" dir="2700000" algn="tl">
                    <a:srgbClr val="C0C0C0"/>
                  </a:outerShdw>
                </a:effectLst>
                <a:latin typeface="Verdana" panose="020B0604030504040204" pitchFamily="34" charset="0"/>
              </a:rPr>
              <a:t>Support Activities</a:t>
            </a:r>
          </a:p>
        </p:txBody>
      </p:sp>
      <p:sp>
        <p:nvSpPr>
          <p:cNvPr id="348190" name="AutoShape 30"/>
          <p:cNvSpPr>
            <a:spLocks/>
          </p:cNvSpPr>
          <p:nvPr/>
        </p:nvSpPr>
        <p:spPr bwMode="auto">
          <a:xfrm flipH="1">
            <a:off x="1776413" y="3074988"/>
            <a:ext cx="338137" cy="2722562"/>
          </a:xfrm>
          <a:prstGeom prst="rightBrace">
            <a:avLst>
              <a:gd name="adj1" fmla="val 67097"/>
              <a:gd name="adj2" fmla="val 50000"/>
            </a:avLst>
          </a:prstGeom>
          <a:noFill/>
          <a:ln w="12700" cap="sq">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48191" name="AutoShape 31"/>
          <p:cNvSpPr>
            <a:spLocks/>
          </p:cNvSpPr>
          <p:nvPr/>
        </p:nvSpPr>
        <p:spPr bwMode="auto">
          <a:xfrm rot="16200000" flipH="1">
            <a:off x="6202363" y="4670425"/>
            <a:ext cx="338137" cy="2722563"/>
          </a:xfrm>
          <a:prstGeom prst="rightBrace">
            <a:avLst>
              <a:gd name="adj1" fmla="val 67097"/>
              <a:gd name="adj2" fmla="val 50000"/>
            </a:avLst>
          </a:prstGeom>
          <a:noFill/>
          <a:ln w="12700" cap="sq">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48192" name="Text Box 32"/>
          <p:cNvSpPr txBox="1">
            <a:spLocks noChangeArrowheads="1"/>
          </p:cNvSpPr>
          <p:nvPr/>
        </p:nvSpPr>
        <p:spPr bwMode="auto">
          <a:xfrm>
            <a:off x="187325" y="227013"/>
            <a:ext cx="2887663"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eaLnBrk="0" hangingPunct="0"/>
            <a:r>
              <a:rPr lang="en-US" altLang="en-US" sz="3200" b="1">
                <a:solidFill>
                  <a:schemeClr val="tx2"/>
                </a:solidFill>
                <a:effectLst>
                  <a:outerShdw blurRad="38100" dist="38100" dir="2700000" algn="tl">
                    <a:srgbClr val="C0C0C0"/>
                  </a:outerShdw>
                </a:effectLst>
                <a:latin typeface="Verdana" panose="020B0604030504040204" pitchFamily="34" charset="0"/>
              </a:rPr>
              <a:t>The Basic</a:t>
            </a:r>
          </a:p>
          <a:p>
            <a:pPr eaLnBrk="0" hangingPunct="0"/>
            <a:r>
              <a:rPr lang="en-US" altLang="en-US" sz="3200" b="1">
                <a:solidFill>
                  <a:schemeClr val="tx2"/>
                </a:solidFill>
                <a:effectLst>
                  <a:outerShdw blurRad="38100" dist="38100" dir="2700000" algn="tl">
                    <a:srgbClr val="C0C0C0"/>
                  </a:outerShdw>
                </a:effectLst>
                <a:latin typeface="Verdana" panose="020B0604030504040204" pitchFamily="34" charset="0"/>
              </a:rPr>
              <a:t>Value Chain</a:t>
            </a:r>
          </a:p>
        </p:txBody>
      </p:sp>
    </p:spTree>
    <p:extLst>
      <p:ext uri="{BB962C8B-B14F-4D97-AF65-F5344CB8AC3E}">
        <p14:creationId xmlns:p14="http://schemas.microsoft.com/office/powerpoint/2010/main" val="1745860567"/>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8192"/>
                                        </p:tgtEl>
                                        <p:attrNameLst>
                                          <p:attrName>style.visibility</p:attrName>
                                        </p:attrNameLst>
                                      </p:cBhvr>
                                      <p:to>
                                        <p:strVal val="visible"/>
                                      </p:to>
                                    </p:set>
                                  </p:childTnLst>
                                </p:cTn>
                              </p:par>
                            </p:childTnLst>
                          </p:cTn>
                        </p:par>
                        <p:par>
                          <p:cTn id="7" fill="hold" nodeType="afterGroup">
                            <p:stCondLst>
                              <p:cond delay="0"/>
                            </p:stCondLst>
                            <p:childTnLst>
                              <p:par>
                                <p:cTn id="8" presetID="22" presetClass="entr" presetSubtype="4" fill="hold" nodeType="afterEffect">
                                  <p:stCondLst>
                                    <p:cond delay="0"/>
                                  </p:stCondLst>
                                  <p:childTnLst>
                                    <p:set>
                                      <p:cBhvr>
                                        <p:cTn id="9" dur="1" fill="hold">
                                          <p:stCondLst>
                                            <p:cond delay="0"/>
                                          </p:stCondLst>
                                        </p:cTn>
                                        <p:tgtEl>
                                          <p:spTgt spid="348163"/>
                                        </p:tgtEl>
                                        <p:attrNameLst>
                                          <p:attrName>style.visibility</p:attrName>
                                        </p:attrNameLst>
                                      </p:cBhvr>
                                      <p:to>
                                        <p:strVal val="visible"/>
                                      </p:to>
                                    </p:set>
                                    <p:animEffect transition="in" filter="wipe(down)">
                                      <p:cBhvr>
                                        <p:cTn id="10" dur="1000"/>
                                        <p:tgtEl>
                                          <p:spTgt spid="34816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348188"/>
                                        </p:tgtEl>
                                        <p:attrNameLst>
                                          <p:attrName>style.visibility</p:attrName>
                                        </p:attrNameLst>
                                      </p:cBhvr>
                                      <p:to>
                                        <p:strVal val="visible"/>
                                      </p:to>
                                    </p:set>
                                    <p:animEffect transition="in" filter="dissolve">
                                      <p:cBhvr>
                                        <p:cTn id="15" dur="500"/>
                                        <p:tgtEl>
                                          <p:spTgt spid="348188"/>
                                        </p:tgtEl>
                                      </p:cBhvr>
                                    </p:animEffect>
                                  </p:childTnLst>
                                </p:cTn>
                              </p:par>
                            </p:childTnLst>
                          </p:cTn>
                        </p:par>
                        <p:par>
                          <p:cTn id="16" fill="hold" nodeType="afterGroup">
                            <p:stCondLst>
                              <p:cond delay="500"/>
                            </p:stCondLst>
                            <p:childTnLst>
                              <p:par>
                                <p:cTn id="17" presetID="16" presetClass="entr" presetSubtype="37" fill="hold" grpId="0" nodeType="afterEffect">
                                  <p:stCondLst>
                                    <p:cond delay="0"/>
                                  </p:stCondLst>
                                  <p:childTnLst>
                                    <p:set>
                                      <p:cBhvr>
                                        <p:cTn id="18" dur="1" fill="hold">
                                          <p:stCondLst>
                                            <p:cond delay="0"/>
                                          </p:stCondLst>
                                        </p:cTn>
                                        <p:tgtEl>
                                          <p:spTgt spid="348191"/>
                                        </p:tgtEl>
                                        <p:attrNameLst>
                                          <p:attrName>style.visibility</p:attrName>
                                        </p:attrNameLst>
                                      </p:cBhvr>
                                      <p:to>
                                        <p:strVal val="visible"/>
                                      </p:to>
                                    </p:set>
                                    <p:animEffect transition="in" filter="barn(outVertical)">
                                      <p:cBhvr>
                                        <p:cTn id="19" dur="500"/>
                                        <p:tgtEl>
                                          <p:spTgt spid="348191"/>
                                        </p:tgtEl>
                                      </p:cBhvr>
                                    </p:animEffect>
                                  </p:childTnLst>
                                </p:cTn>
                              </p:par>
                            </p:childTnLst>
                          </p:cTn>
                        </p:par>
                        <p:par>
                          <p:cTn id="20" fill="hold" nodeType="afterGroup">
                            <p:stCondLst>
                              <p:cond delay="1000"/>
                            </p:stCondLst>
                            <p:childTnLst>
                              <p:par>
                                <p:cTn id="21" presetID="22" presetClass="entr" presetSubtype="8" fill="hold" grpId="0" nodeType="afterEffect">
                                  <p:stCondLst>
                                    <p:cond delay="0"/>
                                  </p:stCondLst>
                                  <p:childTnLst>
                                    <p:set>
                                      <p:cBhvr>
                                        <p:cTn id="22" dur="1" fill="hold">
                                          <p:stCondLst>
                                            <p:cond delay="0"/>
                                          </p:stCondLst>
                                        </p:cTn>
                                        <p:tgtEl>
                                          <p:spTgt spid="348181"/>
                                        </p:tgtEl>
                                        <p:attrNameLst>
                                          <p:attrName>style.visibility</p:attrName>
                                        </p:attrNameLst>
                                      </p:cBhvr>
                                      <p:to>
                                        <p:strVal val="visible"/>
                                      </p:to>
                                    </p:set>
                                    <p:animEffect transition="in" filter="wipe(left)">
                                      <p:cBhvr>
                                        <p:cTn id="23" dur="500"/>
                                        <p:tgtEl>
                                          <p:spTgt spid="348181"/>
                                        </p:tgtEl>
                                      </p:cBhvr>
                                    </p:animEffect>
                                  </p:childTnLst>
                                </p:cTn>
                              </p:par>
                            </p:childTnLst>
                          </p:cTn>
                        </p:par>
                        <p:par>
                          <p:cTn id="24" fill="hold" nodeType="afterGroup">
                            <p:stCondLst>
                              <p:cond delay="1500"/>
                            </p:stCondLst>
                            <p:childTnLst>
                              <p:par>
                                <p:cTn id="25" presetID="22" presetClass="entr" presetSubtype="8" fill="hold" grpId="0" nodeType="afterEffect">
                                  <p:stCondLst>
                                    <p:cond delay="0"/>
                                  </p:stCondLst>
                                  <p:childTnLst>
                                    <p:set>
                                      <p:cBhvr>
                                        <p:cTn id="26" dur="1" fill="hold">
                                          <p:stCondLst>
                                            <p:cond delay="0"/>
                                          </p:stCondLst>
                                        </p:cTn>
                                        <p:tgtEl>
                                          <p:spTgt spid="348180"/>
                                        </p:tgtEl>
                                        <p:attrNameLst>
                                          <p:attrName>style.visibility</p:attrName>
                                        </p:attrNameLst>
                                      </p:cBhvr>
                                      <p:to>
                                        <p:strVal val="visible"/>
                                      </p:to>
                                    </p:set>
                                    <p:animEffect transition="in" filter="wipe(left)">
                                      <p:cBhvr>
                                        <p:cTn id="27" dur="500"/>
                                        <p:tgtEl>
                                          <p:spTgt spid="348180"/>
                                        </p:tgtEl>
                                      </p:cBhvr>
                                    </p:animEffect>
                                  </p:childTnLst>
                                </p:cTn>
                              </p:par>
                            </p:childTnLst>
                          </p:cTn>
                        </p:par>
                        <p:par>
                          <p:cTn id="28" fill="hold" nodeType="afterGroup">
                            <p:stCondLst>
                              <p:cond delay="2000"/>
                            </p:stCondLst>
                            <p:childTnLst>
                              <p:par>
                                <p:cTn id="29" presetID="22" presetClass="entr" presetSubtype="8" fill="hold" grpId="0" nodeType="afterEffect">
                                  <p:stCondLst>
                                    <p:cond delay="0"/>
                                  </p:stCondLst>
                                  <p:childTnLst>
                                    <p:set>
                                      <p:cBhvr>
                                        <p:cTn id="30" dur="1" fill="hold">
                                          <p:stCondLst>
                                            <p:cond delay="0"/>
                                          </p:stCondLst>
                                        </p:cTn>
                                        <p:tgtEl>
                                          <p:spTgt spid="348179"/>
                                        </p:tgtEl>
                                        <p:attrNameLst>
                                          <p:attrName>style.visibility</p:attrName>
                                        </p:attrNameLst>
                                      </p:cBhvr>
                                      <p:to>
                                        <p:strVal val="visible"/>
                                      </p:to>
                                    </p:set>
                                    <p:animEffect transition="in" filter="wipe(left)">
                                      <p:cBhvr>
                                        <p:cTn id="31" dur="500"/>
                                        <p:tgtEl>
                                          <p:spTgt spid="348179"/>
                                        </p:tgtEl>
                                      </p:cBhvr>
                                    </p:animEffect>
                                  </p:childTnLst>
                                </p:cTn>
                              </p:par>
                            </p:childTnLst>
                          </p:cTn>
                        </p:par>
                        <p:par>
                          <p:cTn id="32" fill="hold" nodeType="afterGroup">
                            <p:stCondLst>
                              <p:cond delay="2500"/>
                            </p:stCondLst>
                            <p:childTnLst>
                              <p:par>
                                <p:cTn id="33" presetID="22" presetClass="entr" presetSubtype="8" fill="hold" grpId="0" nodeType="afterEffect">
                                  <p:stCondLst>
                                    <p:cond delay="0"/>
                                  </p:stCondLst>
                                  <p:childTnLst>
                                    <p:set>
                                      <p:cBhvr>
                                        <p:cTn id="34" dur="1" fill="hold">
                                          <p:stCondLst>
                                            <p:cond delay="0"/>
                                          </p:stCondLst>
                                        </p:cTn>
                                        <p:tgtEl>
                                          <p:spTgt spid="348178"/>
                                        </p:tgtEl>
                                        <p:attrNameLst>
                                          <p:attrName>style.visibility</p:attrName>
                                        </p:attrNameLst>
                                      </p:cBhvr>
                                      <p:to>
                                        <p:strVal val="visible"/>
                                      </p:to>
                                    </p:set>
                                    <p:animEffect transition="in" filter="wipe(left)">
                                      <p:cBhvr>
                                        <p:cTn id="35" dur="500"/>
                                        <p:tgtEl>
                                          <p:spTgt spid="348178"/>
                                        </p:tgtEl>
                                      </p:cBhvr>
                                    </p:animEffect>
                                  </p:childTnLst>
                                </p:cTn>
                              </p:par>
                            </p:childTnLst>
                          </p:cTn>
                        </p:par>
                        <p:par>
                          <p:cTn id="36" fill="hold" nodeType="afterGroup">
                            <p:stCondLst>
                              <p:cond delay="3000"/>
                            </p:stCondLst>
                            <p:childTnLst>
                              <p:par>
                                <p:cTn id="37" presetID="22" presetClass="entr" presetSubtype="8" fill="hold" grpId="0" nodeType="afterEffect">
                                  <p:stCondLst>
                                    <p:cond delay="0"/>
                                  </p:stCondLst>
                                  <p:childTnLst>
                                    <p:set>
                                      <p:cBhvr>
                                        <p:cTn id="38" dur="1" fill="hold">
                                          <p:stCondLst>
                                            <p:cond delay="0"/>
                                          </p:stCondLst>
                                        </p:cTn>
                                        <p:tgtEl>
                                          <p:spTgt spid="348177"/>
                                        </p:tgtEl>
                                        <p:attrNameLst>
                                          <p:attrName>style.visibility</p:attrName>
                                        </p:attrNameLst>
                                      </p:cBhvr>
                                      <p:to>
                                        <p:strVal val="visible"/>
                                      </p:to>
                                    </p:set>
                                    <p:animEffect transition="in" filter="wipe(left)">
                                      <p:cBhvr>
                                        <p:cTn id="39" dur="500"/>
                                        <p:tgtEl>
                                          <p:spTgt spid="348177"/>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6" presetClass="entr" presetSubtype="42" fill="hold" grpId="0" nodeType="clickEffect">
                                  <p:stCondLst>
                                    <p:cond delay="0"/>
                                  </p:stCondLst>
                                  <p:childTnLst>
                                    <p:set>
                                      <p:cBhvr>
                                        <p:cTn id="43" dur="1" fill="hold">
                                          <p:stCondLst>
                                            <p:cond delay="0"/>
                                          </p:stCondLst>
                                        </p:cTn>
                                        <p:tgtEl>
                                          <p:spTgt spid="348190"/>
                                        </p:tgtEl>
                                        <p:attrNameLst>
                                          <p:attrName>style.visibility</p:attrName>
                                        </p:attrNameLst>
                                      </p:cBhvr>
                                      <p:to>
                                        <p:strVal val="visible"/>
                                      </p:to>
                                    </p:set>
                                    <p:animEffect transition="in" filter="barn(outHorizontal)">
                                      <p:cBhvr>
                                        <p:cTn id="44" dur="500"/>
                                        <p:tgtEl>
                                          <p:spTgt spid="348190"/>
                                        </p:tgtEl>
                                      </p:cBhvr>
                                    </p:animEffect>
                                  </p:childTnLst>
                                </p:cTn>
                              </p:par>
                            </p:childTnLst>
                          </p:cTn>
                        </p:par>
                        <p:par>
                          <p:cTn id="45" fill="hold" nodeType="afterGroup">
                            <p:stCondLst>
                              <p:cond delay="500"/>
                            </p:stCondLst>
                            <p:childTnLst>
                              <p:par>
                                <p:cTn id="46" presetID="9" presetClass="entr" presetSubtype="0" fill="hold" grpId="0" nodeType="afterEffect">
                                  <p:stCondLst>
                                    <p:cond delay="0"/>
                                  </p:stCondLst>
                                  <p:childTnLst>
                                    <p:set>
                                      <p:cBhvr>
                                        <p:cTn id="47" dur="1" fill="hold">
                                          <p:stCondLst>
                                            <p:cond delay="0"/>
                                          </p:stCondLst>
                                        </p:cTn>
                                        <p:tgtEl>
                                          <p:spTgt spid="348189"/>
                                        </p:tgtEl>
                                        <p:attrNameLst>
                                          <p:attrName>style.visibility</p:attrName>
                                        </p:attrNameLst>
                                      </p:cBhvr>
                                      <p:to>
                                        <p:strVal val="visible"/>
                                      </p:to>
                                    </p:set>
                                    <p:animEffect transition="in" filter="dissolve">
                                      <p:cBhvr>
                                        <p:cTn id="48" dur="500"/>
                                        <p:tgtEl>
                                          <p:spTgt spid="348189"/>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4" fill="hold" grpId="0" nodeType="clickEffect">
                                  <p:stCondLst>
                                    <p:cond delay="0"/>
                                  </p:stCondLst>
                                  <p:childTnLst>
                                    <p:set>
                                      <p:cBhvr>
                                        <p:cTn id="52" dur="1" fill="hold">
                                          <p:stCondLst>
                                            <p:cond delay="0"/>
                                          </p:stCondLst>
                                        </p:cTn>
                                        <p:tgtEl>
                                          <p:spTgt spid="348182"/>
                                        </p:tgtEl>
                                        <p:attrNameLst>
                                          <p:attrName>style.visibility</p:attrName>
                                        </p:attrNameLst>
                                      </p:cBhvr>
                                      <p:to>
                                        <p:strVal val="visible"/>
                                      </p:to>
                                    </p:set>
                                    <p:animEffect transition="in" filter="wipe(down)">
                                      <p:cBhvr>
                                        <p:cTn id="53" dur="500"/>
                                        <p:tgtEl>
                                          <p:spTgt spid="348182"/>
                                        </p:tgtEl>
                                      </p:cBhvr>
                                    </p:animEffect>
                                  </p:childTnLst>
                                </p:cTn>
                              </p:par>
                            </p:childTnLst>
                          </p:cTn>
                        </p:par>
                        <p:par>
                          <p:cTn id="54" fill="hold" nodeType="afterGroup">
                            <p:stCondLst>
                              <p:cond delay="500"/>
                            </p:stCondLst>
                            <p:childTnLst>
                              <p:par>
                                <p:cTn id="55" presetID="22" presetClass="entr" presetSubtype="4" fill="hold" grpId="0" nodeType="afterEffect">
                                  <p:stCondLst>
                                    <p:cond delay="0"/>
                                  </p:stCondLst>
                                  <p:childTnLst>
                                    <p:set>
                                      <p:cBhvr>
                                        <p:cTn id="56" dur="1" fill="hold">
                                          <p:stCondLst>
                                            <p:cond delay="0"/>
                                          </p:stCondLst>
                                        </p:cTn>
                                        <p:tgtEl>
                                          <p:spTgt spid="348183"/>
                                        </p:tgtEl>
                                        <p:attrNameLst>
                                          <p:attrName>style.visibility</p:attrName>
                                        </p:attrNameLst>
                                      </p:cBhvr>
                                      <p:to>
                                        <p:strVal val="visible"/>
                                      </p:to>
                                    </p:set>
                                    <p:animEffect transition="in" filter="wipe(down)">
                                      <p:cBhvr>
                                        <p:cTn id="57" dur="500"/>
                                        <p:tgtEl>
                                          <p:spTgt spid="348183"/>
                                        </p:tgtEl>
                                      </p:cBhvr>
                                    </p:animEffect>
                                  </p:childTnLst>
                                </p:cTn>
                              </p:par>
                            </p:childTnLst>
                          </p:cTn>
                        </p:par>
                        <p:par>
                          <p:cTn id="58" fill="hold" nodeType="afterGroup">
                            <p:stCondLst>
                              <p:cond delay="1000"/>
                            </p:stCondLst>
                            <p:childTnLst>
                              <p:par>
                                <p:cTn id="59" presetID="22" presetClass="entr" presetSubtype="4" fill="hold" grpId="0" nodeType="afterEffect">
                                  <p:stCondLst>
                                    <p:cond delay="0"/>
                                  </p:stCondLst>
                                  <p:childTnLst>
                                    <p:set>
                                      <p:cBhvr>
                                        <p:cTn id="60" dur="1" fill="hold">
                                          <p:stCondLst>
                                            <p:cond delay="0"/>
                                          </p:stCondLst>
                                        </p:cTn>
                                        <p:tgtEl>
                                          <p:spTgt spid="348184"/>
                                        </p:tgtEl>
                                        <p:attrNameLst>
                                          <p:attrName>style.visibility</p:attrName>
                                        </p:attrNameLst>
                                      </p:cBhvr>
                                      <p:to>
                                        <p:strVal val="visible"/>
                                      </p:to>
                                    </p:set>
                                    <p:animEffect transition="in" filter="wipe(down)">
                                      <p:cBhvr>
                                        <p:cTn id="61" dur="500"/>
                                        <p:tgtEl>
                                          <p:spTgt spid="348184"/>
                                        </p:tgtEl>
                                      </p:cBhvr>
                                    </p:animEffect>
                                  </p:childTnLst>
                                </p:cTn>
                              </p:par>
                            </p:childTnLst>
                          </p:cTn>
                        </p:par>
                        <p:par>
                          <p:cTn id="62" fill="hold" nodeType="afterGroup">
                            <p:stCondLst>
                              <p:cond delay="1500"/>
                            </p:stCondLst>
                            <p:childTnLst>
                              <p:par>
                                <p:cTn id="63" presetID="22" presetClass="entr" presetSubtype="4" fill="hold" grpId="0" nodeType="afterEffect">
                                  <p:stCondLst>
                                    <p:cond delay="0"/>
                                  </p:stCondLst>
                                  <p:childTnLst>
                                    <p:set>
                                      <p:cBhvr>
                                        <p:cTn id="64" dur="1" fill="hold">
                                          <p:stCondLst>
                                            <p:cond delay="0"/>
                                          </p:stCondLst>
                                        </p:cTn>
                                        <p:tgtEl>
                                          <p:spTgt spid="348185"/>
                                        </p:tgtEl>
                                        <p:attrNameLst>
                                          <p:attrName>style.visibility</p:attrName>
                                        </p:attrNameLst>
                                      </p:cBhvr>
                                      <p:to>
                                        <p:strVal val="visible"/>
                                      </p:to>
                                    </p:set>
                                    <p:animEffect transition="in" filter="wipe(down)">
                                      <p:cBhvr>
                                        <p:cTn id="65" dur="500"/>
                                        <p:tgtEl>
                                          <p:spTgt spid="348185"/>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9" presetClass="entr" presetSubtype="0" fill="hold" grpId="0" nodeType="clickEffect">
                                  <p:stCondLst>
                                    <p:cond delay="0"/>
                                  </p:stCondLst>
                                  <p:childTnLst>
                                    <p:set>
                                      <p:cBhvr>
                                        <p:cTn id="69" dur="1" fill="hold">
                                          <p:stCondLst>
                                            <p:cond delay="0"/>
                                          </p:stCondLst>
                                        </p:cTn>
                                        <p:tgtEl>
                                          <p:spTgt spid="348186"/>
                                        </p:tgtEl>
                                        <p:attrNameLst>
                                          <p:attrName>style.visibility</p:attrName>
                                        </p:attrNameLst>
                                      </p:cBhvr>
                                      <p:to>
                                        <p:strVal val="visible"/>
                                      </p:to>
                                    </p:set>
                                    <p:animEffect transition="in" filter="dissolve">
                                      <p:cBhvr>
                                        <p:cTn id="70" dur="500"/>
                                        <p:tgtEl>
                                          <p:spTgt spid="348186"/>
                                        </p:tgtEl>
                                      </p:cBhvr>
                                    </p:animEffect>
                                  </p:childTnLst>
                                </p:cTn>
                              </p:par>
                            </p:childTnLst>
                          </p:cTn>
                        </p:par>
                        <p:par>
                          <p:cTn id="71" fill="hold" nodeType="afterGroup">
                            <p:stCondLst>
                              <p:cond delay="500"/>
                            </p:stCondLst>
                            <p:childTnLst>
                              <p:par>
                                <p:cTn id="72" presetID="9" presetClass="entr" presetSubtype="0" fill="hold" grpId="0" nodeType="afterEffect">
                                  <p:stCondLst>
                                    <p:cond delay="0"/>
                                  </p:stCondLst>
                                  <p:childTnLst>
                                    <p:set>
                                      <p:cBhvr>
                                        <p:cTn id="73" dur="1" fill="hold">
                                          <p:stCondLst>
                                            <p:cond delay="0"/>
                                          </p:stCondLst>
                                        </p:cTn>
                                        <p:tgtEl>
                                          <p:spTgt spid="348187"/>
                                        </p:tgtEl>
                                        <p:attrNameLst>
                                          <p:attrName>style.visibility</p:attrName>
                                        </p:attrNameLst>
                                      </p:cBhvr>
                                      <p:to>
                                        <p:strVal val="visible"/>
                                      </p:to>
                                    </p:set>
                                    <p:animEffect transition="in" filter="dissolve">
                                      <p:cBhvr>
                                        <p:cTn id="74" dur="500"/>
                                        <p:tgtEl>
                                          <p:spTgt spid="3481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77" grpId="0" autoUpdateAnimBg="0"/>
      <p:bldP spid="348178" grpId="0" autoUpdateAnimBg="0"/>
      <p:bldP spid="348179" grpId="0" autoUpdateAnimBg="0"/>
      <p:bldP spid="348180" grpId="0" autoUpdateAnimBg="0"/>
      <p:bldP spid="348181" grpId="0" autoUpdateAnimBg="0"/>
      <p:bldP spid="348182" grpId="0" autoUpdateAnimBg="0"/>
      <p:bldP spid="348183" grpId="0" autoUpdateAnimBg="0"/>
      <p:bldP spid="348184" grpId="0" autoUpdateAnimBg="0"/>
      <p:bldP spid="348185" grpId="0" autoUpdateAnimBg="0"/>
      <p:bldP spid="348186" grpId="0" autoUpdateAnimBg="0"/>
      <p:bldP spid="348187" grpId="0" autoUpdateAnimBg="0"/>
      <p:bldP spid="348188" grpId="0" autoUpdateAnimBg="0"/>
      <p:bldP spid="348189" grpId="0" autoUpdateAnimBg="0"/>
      <p:bldP spid="348190" grpId="0" animBg="1"/>
      <p:bldP spid="348191" grpId="0" animBg="1"/>
      <p:bldP spid="348192" grpId="0"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6290" name="Group 2"/>
          <p:cNvGrpSpPr>
            <a:grpSpLocks/>
          </p:cNvGrpSpPr>
          <p:nvPr/>
        </p:nvGrpSpPr>
        <p:grpSpPr bwMode="auto">
          <a:xfrm>
            <a:off x="195262" y="2895600"/>
            <a:ext cx="1862137" cy="1206500"/>
            <a:chOff x="167" y="820"/>
            <a:chExt cx="1173" cy="760"/>
          </a:xfrm>
        </p:grpSpPr>
        <p:sp>
          <p:nvSpPr>
            <p:cNvPr id="396291" name="AutoShape 3"/>
            <p:cNvSpPr>
              <a:spLocks noChangeArrowheads="1"/>
            </p:cNvSpPr>
            <p:nvPr/>
          </p:nvSpPr>
          <p:spPr bwMode="auto">
            <a:xfrm>
              <a:off x="292" y="820"/>
              <a:ext cx="1048" cy="760"/>
            </a:xfrm>
            <a:prstGeom prst="homePlate">
              <a:avLst>
                <a:gd name="adj" fmla="val 45965"/>
              </a:avLst>
            </a:prstGeom>
            <a:solidFill>
              <a:schemeClr val="tx2"/>
            </a:solidFill>
            <a:ln w="12700">
              <a:solidFill>
                <a:srgbClr val="A2C1FE"/>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292" name="AutoShape 4"/>
            <p:cNvSpPr>
              <a:spLocks noChangeArrowheads="1"/>
            </p:cNvSpPr>
            <p:nvPr/>
          </p:nvSpPr>
          <p:spPr bwMode="auto">
            <a:xfrm>
              <a:off x="184" y="820"/>
              <a:ext cx="1048" cy="760"/>
            </a:xfrm>
            <a:prstGeom prst="homePlate">
              <a:avLst>
                <a:gd name="adj" fmla="val 45965"/>
              </a:avLst>
            </a:prstGeom>
            <a:solidFill>
              <a:schemeClr val="tx2"/>
            </a:solidFill>
            <a:ln w="12700">
              <a:solidFill>
                <a:srgbClr val="A2C1FE"/>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293" name="Line 5"/>
            <p:cNvSpPr>
              <a:spLocks noChangeShapeType="1"/>
            </p:cNvSpPr>
            <p:nvPr/>
          </p:nvSpPr>
          <p:spPr bwMode="auto">
            <a:xfrm flipH="1">
              <a:off x="167" y="1200"/>
              <a:ext cx="1085" cy="0"/>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294" name="Line 6"/>
            <p:cNvSpPr>
              <a:spLocks noChangeShapeType="1"/>
            </p:cNvSpPr>
            <p:nvPr/>
          </p:nvSpPr>
          <p:spPr bwMode="auto">
            <a:xfrm>
              <a:off x="384" y="1219"/>
              <a:ext cx="0" cy="349"/>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295" name="Line 7"/>
            <p:cNvSpPr>
              <a:spLocks noChangeShapeType="1"/>
            </p:cNvSpPr>
            <p:nvPr/>
          </p:nvSpPr>
          <p:spPr bwMode="auto">
            <a:xfrm>
              <a:off x="576" y="1219"/>
              <a:ext cx="0" cy="349"/>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296" name="Line 8"/>
            <p:cNvSpPr>
              <a:spLocks noChangeShapeType="1"/>
            </p:cNvSpPr>
            <p:nvPr/>
          </p:nvSpPr>
          <p:spPr bwMode="auto">
            <a:xfrm>
              <a:off x="768" y="1219"/>
              <a:ext cx="0" cy="349"/>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297" name="Line 9"/>
            <p:cNvSpPr>
              <a:spLocks noChangeShapeType="1"/>
            </p:cNvSpPr>
            <p:nvPr/>
          </p:nvSpPr>
          <p:spPr bwMode="auto">
            <a:xfrm>
              <a:off x="960" y="1219"/>
              <a:ext cx="0" cy="259"/>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298" name="Line 10"/>
            <p:cNvSpPr>
              <a:spLocks noChangeShapeType="1"/>
            </p:cNvSpPr>
            <p:nvPr/>
          </p:nvSpPr>
          <p:spPr bwMode="auto">
            <a:xfrm>
              <a:off x="199" y="1008"/>
              <a:ext cx="853" cy="0"/>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299" name="Line 11"/>
            <p:cNvSpPr>
              <a:spLocks noChangeShapeType="1"/>
            </p:cNvSpPr>
            <p:nvPr/>
          </p:nvSpPr>
          <p:spPr bwMode="auto">
            <a:xfrm>
              <a:off x="199" y="906"/>
              <a:ext cx="757" cy="0"/>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00" name="Line 12"/>
            <p:cNvSpPr>
              <a:spLocks noChangeShapeType="1"/>
            </p:cNvSpPr>
            <p:nvPr/>
          </p:nvSpPr>
          <p:spPr bwMode="auto">
            <a:xfrm>
              <a:off x="199" y="1098"/>
              <a:ext cx="925" cy="0"/>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96301" name="Group 13"/>
          <p:cNvGrpSpPr>
            <a:grpSpLocks/>
          </p:cNvGrpSpPr>
          <p:nvPr/>
        </p:nvGrpSpPr>
        <p:grpSpPr bwMode="auto">
          <a:xfrm>
            <a:off x="2465293" y="2876551"/>
            <a:ext cx="1862137" cy="1206500"/>
            <a:chOff x="1559" y="820"/>
            <a:chExt cx="1173" cy="760"/>
          </a:xfrm>
        </p:grpSpPr>
        <p:sp>
          <p:nvSpPr>
            <p:cNvPr id="396302" name="AutoShape 14"/>
            <p:cNvSpPr>
              <a:spLocks noChangeArrowheads="1"/>
            </p:cNvSpPr>
            <p:nvPr/>
          </p:nvSpPr>
          <p:spPr bwMode="auto">
            <a:xfrm>
              <a:off x="1684" y="820"/>
              <a:ext cx="1048" cy="760"/>
            </a:xfrm>
            <a:prstGeom prst="homePlate">
              <a:avLst>
                <a:gd name="adj" fmla="val 45965"/>
              </a:avLst>
            </a:prstGeom>
            <a:solidFill>
              <a:schemeClr val="accent1"/>
            </a:solidFill>
            <a:ln w="12700">
              <a:solidFill>
                <a:srgbClr val="FFE1F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03" name="AutoShape 15"/>
            <p:cNvSpPr>
              <a:spLocks noChangeArrowheads="1"/>
            </p:cNvSpPr>
            <p:nvPr/>
          </p:nvSpPr>
          <p:spPr bwMode="auto">
            <a:xfrm>
              <a:off x="1576" y="820"/>
              <a:ext cx="1048" cy="760"/>
            </a:xfrm>
            <a:prstGeom prst="homePlate">
              <a:avLst>
                <a:gd name="adj" fmla="val 45965"/>
              </a:avLst>
            </a:prstGeom>
            <a:solidFill>
              <a:schemeClr val="accent1"/>
            </a:solidFill>
            <a:ln w="12700">
              <a:solidFill>
                <a:srgbClr val="FFE1F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04" name="Line 16"/>
            <p:cNvSpPr>
              <a:spLocks noChangeShapeType="1"/>
            </p:cNvSpPr>
            <p:nvPr/>
          </p:nvSpPr>
          <p:spPr bwMode="auto">
            <a:xfrm flipH="1">
              <a:off x="1559" y="1200"/>
              <a:ext cx="1085" cy="0"/>
            </a:xfrm>
            <a:prstGeom prst="line">
              <a:avLst/>
            </a:prstGeom>
            <a:noFill/>
            <a:ln w="12700">
              <a:solidFill>
                <a:srgbClr val="FFE1F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05" name="Line 17"/>
            <p:cNvSpPr>
              <a:spLocks noChangeShapeType="1"/>
            </p:cNvSpPr>
            <p:nvPr/>
          </p:nvSpPr>
          <p:spPr bwMode="auto">
            <a:xfrm>
              <a:off x="1776" y="1219"/>
              <a:ext cx="0" cy="349"/>
            </a:xfrm>
            <a:prstGeom prst="line">
              <a:avLst/>
            </a:prstGeom>
            <a:noFill/>
            <a:ln w="12700">
              <a:solidFill>
                <a:srgbClr val="FFE1F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06" name="Line 18"/>
            <p:cNvSpPr>
              <a:spLocks noChangeShapeType="1"/>
            </p:cNvSpPr>
            <p:nvPr/>
          </p:nvSpPr>
          <p:spPr bwMode="auto">
            <a:xfrm>
              <a:off x="1968" y="1219"/>
              <a:ext cx="0" cy="349"/>
            </a:xfrm>
            <a:prstGeom prst="line">
              <a:avLst/>
            </a:prstGeom>
            <a:noFill/>
            <a:ln w="12700">
              <a:solidFill>
                <a:srgbClr val="FFE1F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07" name="Line 19"/>
            <p:cNvSpPr>
              <a:spLocks noChangeShapeType="1"/>
            </p:cNvSpPr>
            <p:nvPr/>
          </p:nvSpPr>
          <p:spPr bwMode="auto">
            <a:xfrm>
              <a:off x="2160" y="1219"/>
              <a:ext cx="0" cy="349"/>
            </a:xfrm>
            <a:prstGeom prst="line">
              <a:avLst/>
            </a:prstGeom>
            <a:noFill/>
            <a:ln w="12700">
              <a:solidFill>
                <a:srgbClr val="FFE1F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08" name="Line 20"/>
            <p:cNvSpPr>
              <a:spLocks noChangeShapeType="1"/>
            </p:cNvSpPr>
            <p:nvPr/>
          </p:nvSpPr>
          <p:spPr bwMode="auto">
            <a:xfrm>
              <a:off x="2352" y="1219"/>
              <a:ext cx="0" cy="259"/>
            </a:xfrm>
            <a:prstGeom prst="line">
              <a:avLst/>
            </a:prstGeom>
            <a:noFill/>
            <a:ln w="12700">
              <a:solidFill>
                <a:srgbClr val="FFE1F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09" name="Line 21"/>
            <p:cNvSpPr>
              <a:spLocks noChangeShapeType="1"/>
            </p:cNvSpPr>
            <p:nvPr/>
          </p:nvSpPr>
          <p:spPr bwMode="auto">
            <a:xfrm>
              <a:off x="1591" y="1008"/>
              <a:ext cx="853" cy="0"/>
            </a:xfrm>
            <a:prstGeom prst="line">
              <a:avLst/>
            </a:prstGeom>
            <a:noFill/>
            <a:ln w="12700">
              <a:solidFill>
                <a:srgbClr val="FFE1F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10" name="Line 22"/>
            <p:cNvSpPr>
              <a:spLocks noChangeShapeType="1"/>
            </p:cNvSpPr>
            <p:nvPr/>
          </p:nvSpPr>
          <p:spPr bwMode="auto">
            <a:xfrm>
              <a:off x="1591" y="906"/>
              <a:ext cx="757" cy="0"/>
            </a:xfrm>
            <a:prstGeom prst="line">
              <a:avLst/>
            </a:prstGeom>
            <a:noFill/>
            <a:ln w="12700">
              <a:solidFill>
                <a:srgbClr val="FFE1F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11" name="Line 23"/>
            <p:cNvSpPr>
              <a:spLocks noChangeShapeType="1"/>
            </p:cNvSpPr>
            <p:nvPr/>
          </p:nvSpPr>
          <p:spPr bwMode="auto">
            <a:xfrm>
              <a:off x="1591" y="1098"/>
              <a:ext cx="925" cy="0"/>
            </a:xfrm>
            <a:prstGeom prst="line">
              <a:avLst/>
            </a:prstGeom>
            <a:noFill/>
            <a:ln w="12700">
              <a:solidFill>
                <a:srgbClr val="FFE1F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96312" name="Group 24"/>
          <p:cNvGrpSpPr>
            <a:grpSpLocks/>
          </p:cNvGrpSpPr>
          <p:nvPr/>
        </p:nvGrpSpPr>
        <p:grpSpPr bwMode="auto">
          <a:xfrm>
            <a:off x="4818062" y="2841900"/>
            <a:ext cx="1862137" cy="1206500"/>
            <a:chOff x="2999" y="820"/>
            <a:chExt cx="1173" cy="760"/>
          </a:xfrm>
        </p:grpSpPr>
        <p:sp>
          <p:nvSpPr>
            <p:cNvPr id="396313" name="AutoShape 25"/>
            <p:cNvSpPr>
              <a:spLocks noChangeArrowheads="1"/>
            </p:cNvSpPr>
            <p:nvPr/>
          </p:nvSpPr>
          <p:spPr bwMode="auto">
            <a:xfrm>
              <a:off x="3124" y="820"/>
              <a:ext cx="1048" cy="760"/>
            </a:xfrm>
            <a:prstGeom prst="homePlate">
              <a:avLst>
                <a:gd name="adj" fmla="val 45965"/>
              </a:avLst>
            </a:prstGeom>
            <a:solidFill>
              <a:schemeClr val="tx2"/>
            </a:solidFill>
            <a:ln w="12700">
              <a:solidFill>
                <a:srgbClr val="A2C1FE"/>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14" name="AutoShape 26"/>
            <p:cNvSpPr>
              <a:spLocks noChangeArrowheads="1"/>
            </p:cNvSpPr>
            <p:nvPr/>
          </p:nvSpPr>
          <p:spPr bwMode="auto">
            <a:xfrm>
              <a:off x="3016" y="820"/>
              <a:ext cx="1048" cy="760"/>
            </a:xfrm>
            <a:prstGeom prst="homePlate">
              <a:avLst>
                <a:gd name="adj" fmla="val 45965"/>
              </a:avLst>
            </a:prstGeom>
            <a:solidFill>
              <a:schemeClr val="tx2"/>
            </a:solidFill>
            <a:ln w="12700">
              <a:solidFill>
                <a:srgbClr val="A2C1FE"/>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15" name="Line 27"/>
            <p:cNvSpPr>
              <a:spLocks noChangeShapeType="1"/>
            </p:cNvSpPr>
            <p:nvPr/>
          </p:nvSpPr>
          <p:spPr bwMode="auto">
            <a:xfrm flipH="1">
              <a:off x="2999" y="1200"/>
              <a:ext cx="1085" cy="0"/>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16" name="Line 28"/>
            <p:cNvSpPr>
              <a:spLocks noChangeShapeType="1"/>
            </p:cNvSpPr>
            <p:nvPr/>
          </p:nvSpPr>
          <p:spPr bwMode="auto">
            <a:xfrm>
              <a:off x="3216" y="1219"/>
              <a:ext cx="0" cy="349"/>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17" name="Line 29"/>
            <p:cNvSpPr>
              <a:spLocks noChangeShapeType="1"/>
            </p:cNvSpPr>
            <p:nvPr/>
          </p:nvSpPr>
          <p:spPr bwMode="auto">
            <a:xfrm>
              <a:off x="3408" y="1219"/>
              <a:ext cx="0" cy="349"/>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18" name="Line 30"/>
            <p:cNvSpPr>
              <a:spLocks noChangeShapeType="1"/>
            </p:cNvSpPr>
            <p:nvPr/>
          </p:nvSpPr>
          <p:spPr bwMode="auto">
            <a:xfrm>
              <a:off x="3600" y="1219"/>
              <a:ext cx="0" cy="349"/>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19" name="Line 31"/>
            <p:cNvSpPr>
              <a:spLocks noChangeShapeType="1"/>
            </p:cNvSpPr>
            <p:nvPr/>
          </p:nvSpPr>
          <p:spPr bwMode="auto">
            <a:xfrm>
              <a:off x="3792" y="1219"/>
              <a:ext cx="0" cy="259"/>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20" name="Line 32"/>
            <p:cNvSpPr>
              <a:spLocks noChangeShapeType="1"/>
            </p:cNvSpPr>
            <p:nvPr/>
          </p:nvSpPr>
          <p:spPr bwMode="auto">
            <a:xfrm>
              <a:off x="3031" y="1008"/>
              <a:ext cx="853" cy="0"/>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21" name="Line 33"/>
            <p:cNvSpPr>
              <a:spLocks noChangeShapeType="1"/>
            </p:cNvSpPr>
            <p:nvPr/>
          </p:nvSpPr>
          <p:spPr bwMode="auto">
            <a:xfrm>
              <a:off x="3031" y="906"/>
              <a:ext cx="757" cy="0"/>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22" name="Line 34"/>
            <p:cNvSpPr>
              <a:spLocks noChangeShapeType="1"/>
            </p:cNvSpPr>
            <p:nvPr/>
          </p:nvSpPr>
          <p:spPr bwMode="auto">
            <a:xfrm>
              <a:off x="3031" y="1098"/>
              <a:ext cx="925" cy="0"/>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96323" name="Group 35"/>
          <p:cNvGrpSpPr>
            <a:grpSpLocks/>
          </p:cNvGrpSpPr>
          <p:nvPr/>
        </p:nvGrpSpPr>
        <p:grpSpPr bwMode="auto">
          <a:xfrm>
            <a:off x="7229568" y="2872063"/>
            <a:ext cx="1862137" cy="1206500"/>
            <a:chOff x="4439" y="820"/>
            <a:chExt cx="1173" cy="760"/>
          </a:xfrm>
        </p:grpSpPr>
        <p:sp>
          <p:nvSpPr>
            <p:cNvPr id="396324" name="AutoShape 36"/>
            <p:cNvSpPr>
              <a:spLocks noChangeArrowheads="1"/>
            </p:cNvSpPr>
            <p:nvPr/>
          </p:nvSpPr>
          <p:spPr bwMode="auto">
            <a:xfrm>
              <a:off x="4564" y="820"/>
              <a:ext cx="1048" cy="760"/>
            </a:xfrm>
            <a:prstGeom prst="homePlate">
              <a:avLst>
                <a:gd name="adj" fmla="val 45965"/>
              </a:avLst>
            </a:prstGeom>
            <a:solidFill>
              <a:schemeClr val="tx2"/>
            </a:solidFill>
            <a:ln w="12700">
              <a:solidFill>
                <a:srgbClr val="A2C1FE"/>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25" name="AutoShape 37"/>
            <p:cNvSpPr>
              <a:spLocks noChangeArrowheads="1"/>
            </p:cNvSpPr>
            <p:nvPr/>
          </p:nvSpPr>
          <p:spPr bwMode="auto">
            <a:xfrm>
              <a:off x="4456" y="820"/>
              <a:ext cx="1048" cy="760"/>
            </a:xfrm>
            <a:prstGeom prst="homePlate">
              <a:avLst>
                <a:gd name="adj" fmla="val 45965"/>
              </a:avLst>
            </a:prstGeom>
            <a:solidFill>
              <a:schemeClr val="tx2"/>
            </a:solidFill>
            <a:ln w="12700">
              <a:solidFill>
                <a:srgbClr val="A2C1FE"/>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26" name="Line 38"/>
            <p:cNvSpPr>
              <a:spLocks noChangeShapeType="1"/>
            </p:cNvSpPr>
            <p:nvPr/>
          </p:nvSpPr>
          <p:spPr bwMode="auto">
            <a:xfrm flipH="1">
              <a:off x="4439" y="1200"/>
              <a:ext cx="1085" cy="0"/>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27" name="Line 39"/>
            <p:cNvSpPr>
              <a:spLocks noChangeShapeType="1"/>
            </p:cNvSpPr>
            <p:nvPr/>
          </p:nvSpPr>
          <p:spPr bwMode="auto">
            <a:xfrm>
              <a:off x="4656" y="1219"/>
              <a:ext cx="0" cy="349"/>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28" name="Line 40"/>
            <p:cNvSpPr>
              <a:spLocks noChangeShapeType="1"/>
            </p:cNvSpPr>
            <p:nvPr/>
          </p:nvSpPr>
          <p:spPr bwMode="auto">
            <a:xfrm>
              <a:off x="4848" y="1219"/>
              <a:ext cx="0" cy="349"/>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29" name="Line 41"/>
            <p:cNvSpPr>
              <a:spLocks noChangeShapeType="1"/>
            </p:cNvSpPr>
            <p:nvPr/>
          </p:nvSpPr>
          <p:spPr bwMode="auto">
            <a:xfrm>
              <a:off x="5040" y="1219"/>
              <a:ext cx="0" cy="349"/>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30" name="Line 42"/>
            <p:cNvSpPr>
              <a:spLocks noChangeShapeType="1"/>
            </p:cNvSpPr>
            <p:nvPr/>
          </p:nvSpPr>
          <p:spPr bwMode="auto">
            <a:xfrm>
              <a:off x="5232" y="1219"/>
              <a:ext cx="0" cy="259"/>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31" name="Line 43"/>
            <p:cNvSpPr>
              <a:spLocks noChangeShapeType="1"/>
            </p:cNvSpPr>
            <p:nvPr/>
          </p:nvSpPr>
          <p:spPr bwMode="auto">
            <a:xfrm>
              <a:off x="4471" y="1008"/>
              <a:ext cx="853" cy="0"/>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32" name="Line 44"/>
            <p:cNvSpPr>
              <a:spLocks noChangeShapeType="1"/>
            </p:cNvSpPr>
            <p:nvPr/>
          </p:nvSpPr>
          <p:spPr bwMode="auto">
            <a:xfrm>
              <a:off x="4471" y="906"/>
              <a:ext cx="757" cy="0"/>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333" name="Line 45"/>
            <p:cNvSpPr>
              <a:spLocks noChangeShapeType="1"/>
            </p:cNvSpPr>
            <p:nvPr/>
          </p:nvSpPr>
          <p:spPr bwMode="auto">
            <a:xfrm>
              <a:off x="4471" y="1098"/>
              <a:ext cx="925" cy="0"/>
            </a:xfrm>
            <a:prstGeom prst="line">
              <a:avLst/>
            </a:prstGeom>
            <a:noFill/>
            <a:ln w="12700">
              <a:solidFill>
                <a:srgbClr val="A2C1F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96334" name="Rectangle 46"/>
          <p:cNvSpPr>
            <a:spLocks noChangeArrowheads="1"/>
          </p:cNvSpPr>
          <p:nvPr/>
        </p:nvSpPr>
        <p:spPr bwMode="auto">
          <a:xfrm>
            <a:off x="268805" y="833748"/>
            <a:ext cx="8566150" cy="515938"/>
          </a:xfrm>
          <a:prstGeom prst="rect">
            <a:avLst/>
          </a:prstGeom>
          <a:noFill/>
          <a:ln>
            <a:noFill/>
          </a:ln>
          <a:effectLst>
            <a:outerShdw dist="1796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p>
            <a:pPr eaLnBrk="0" hangingPunct="0"/>
            <a:r>
              <a:rPr lang="en-US" altLang="en-US" sz="2400" b="1" dirty="0">
                <a:latin typeface="Verdana" panose="020B0604030504040204" pitchFamily="34" charset="0"/>
              </a:rPr>
              <a:t>Value Chains are part of a</a:t>
            </a:r>
            <a:r>
              <a:rPr lang="en-US" altLang="en-US" sz="2400" b="1" i="1" dirty="0">
                <a:latin typeface="Verdana" panose="020B0604030504040204" pitchFamily="34" charset="0"/>
              </a:rPr>
              <a:t> </a:t>
            </a:r>
            <a:r>
              <a:rPr lang="en-US" altLang="en-US" sz="2800" b="1" i="1" dirty="0">
                <a:solidFill>
                  <a:schemeClr val="tx2"/>
                </a:solidFill>
                <a:latin typeface="Verdana" panose="020B0604030504040204" pitchFamily="34" charset="0"/>
              </a:rPr>
              <a:t>Total Value System</a:t>
            </a:r>
          </a:p>
        </p:txBody>
      </p:sp>
      <p:sp>
        <p:nvSpPr>
          <p:cNvPr id="396335" name="Rectangle 47"/>
          <p:cNvSpPr>
            <a:spLocks noChangeArrowheads="1"/>
          </p:cNvSpPr>
          <p:nvPr/>
        </p:nvSpPr>
        <p:spPr bwMode="auto">
          <a:xfrm>
            <a:off x="58737" y="2143126"/>
            <a:ext cx="2252663"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1400" b="1">
                <a:effectLst>
                  <a:outerShdw blurRad="38100" dist="38100" dir="2700000" algn="tl">
                    <a:srgbClr val="C0C0C0"/>
                  </a:outerShdw>
                </a:effectLst>
                <a:latin typeface="Verdana" panose="020B0604030504040204" pitchFamily="34" charset="0"/>
              </a:rPr>
              <a:t>Supplier Value Chain</a:t>
            </a:r>
          </a:p>
        </p:txBody>
      </p:sp>
      <p:sp>
        <p:nvSpPr>
          <p:cNvPr id="396336" name="Rectangle 48"/>
          <p:cNvSpPr>
            <a:spLocks noChangeArrowheads="1"/>
          </p:cNvSpPr>
          <p:nvPr/>
        </p:nvSpPr>
        <p:spPr bwMode="auto">
          <a:xfrm>
            <a:off x="2449417" y="2108202"/>
            <a:ext cx="1878013"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D93192"/>
                  </a:outerShdw>
                </a:effectLst>
              </a14:hiddenEffects>
            </a:ext>
          </a:extLst>
        </p:spPr>
        <p:txBody>
          <a:bodyPr wrap="none" lIns="90488" tIns="44450" rIns="90488" bIns="44450">
            <a:spAutoFit/>
          </a:bodyPr>
          <a:lstStyle/>
          <a:p>
            <a:pPr eaLnBrk="0" hangingPunct="0"/>
            <a:r>
              <a:rPr lang="en-US" altLang="en-US" sz="1400" b="1" dirty="0">
                <a:effectLst>
                  <a:outerShdw blurRad="38100" dist="38100" dir="2700000" algn="tl">
                    <a:srgbClr val="C0C0C0"/>
                  </a:outerShdw>
                </a:effectLst>
                <a:latin typeface="Verdana" panose="020B0604030504040204" pitchFamily="34" charset="0"/>
              </a:rPr>
              <a:t>Firm Value Chain</a:t>
            </a:r>
          </a:p>
        </p:txBody>
      </p:sp>
      <p:sp>
        <p:nvSpPr>
          <p:cNvPr id="396337" name="Rectangle 49"/>
          <p:cNvSpPr>
            <a:spLocks noChangeArrowheads="1"/>
          </p:cNvSpPr>
          <p:nvPr/>
        </p:nvSpPr>
        <p:spPr bwMode="auto">
          <a:xfrm>
            <a:off x="4487861" y="2111353"/>
            <a:ext cx="2230437"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1400" b="1" dirty="0">
                <a:effectLst>
                  <a:outerShdw blurRad="38100" dist="38100" dir="2700000" algn="tl">
                    <a:srgbClr val="C0C0C0"/>
                  </a:outerShdw>
                </a:effectLst>
                <a:latin typeface="Verdana" panose="020B0604030504040204" pitchFamily="34" charset="0"/>
              </a:rPr>
              <a:t>Channel Value Chain</a:t>
            </a:r>
          </a:p>
        </p:txBody>
      </p:sp>
      <p:sp>
        <p:nvSpPr>
          <p:cNvPr id="396338" name="Rectangle 50"/>
          <p:cNvSpPr>
            <a:spLocks noChangeArrowheads="1"/>
          </p:cNvSpPr>
          <p:nvPr/>
        </p:nvSpPr>
        <p:spPr bwMode="auto">
          <a:xfrm>
            <a:off x="7010492" y="2118001"/>
            <a:ext cx="2008187"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1400" b="1" dirty="0">
                <a:effectLst>
                  <a:outerShdw blurRad="38100" dist="38100" dir="2700000" algn="tl">
                    <a:srgbClr val="C0C0C0"/>
                  </a:outerShdw>
                </a:effectLst>
                <a:latin typeface="Verdana" panose="020B0604030504040204" pitchFamily="34" charset="0"/>
              </a:rPr>
              <a:t>Buyer Value Chain</a:t>
            </a:r>
          </a:p>
        </p:txBody>
      </p:sp>
    </p:spTree>
    <p:extLst>
      <p:ext uri="{BB962C8B-B14F-4D97-AF65-F5344CB8AC3E}">
        <p14:creationId xmlns:p14="http://schemas.microsoft.com/office/powerpoint/2010/main" val="3047373735"/>
      </p:ext>
    </p:extLst>
  </p:cSld>
  <p:clrMapOvr>
    <a:masterClrMapping/>
  </p:clrMapOvr>
  <p:transition spd="slow">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396301"/>
                                        </p:tgtEl>
                                        <p:attrNameLst>
                                          <p:attrName>style.visibility</p:attrName>
                                        </p:attrNameLst>
                                      </p:cBhvr>
                                      <p:to>
                                        <p:strVal val="visible"/>
                                      </p:to>
                                    </p:set>
                                    <p:animEffect transition="in" filter="box(out)">
                                      <p:cBhvr>
                                        <p:cTn id="7" dur="500"/>
                                        <p:tgtEl>
                                          <p:spTgt spid="396301"/>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96336"/>
                                        </p:tgtEl>
                                        <p:attrNameLst>
                                          <p:attrName>style.visibility</p:attrName>
                                        </p:attrNameLst>
                                      </p:cBhvr>
                                      <p:to>
                                        <p:strVal val="visible"/>
                                      </p:to>
                                    </p:set>
                                    <p:animEffect transition="in" filter="wipe(left)">
                                      <p:cBhvr>
                                        <p:cTn id="11" dur="500"/>
                                        <p:tgtEl>
                                          <p:spTgt spid="39633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 presetClass="entr" presetSubtype="32" fill="hold" nodeType="clickEffect">
                                  <p:stCondLst>
                                    <p:cond delay="0"/>
                                  </p:stCondLst>
                                  <p:childTnLst>
                                    <p:set>
                                      <p:cBhvr>
                                        <p:cTn id="15" dur="1" fill="hold">
                                          <p:stCondLst>
                                            <p:cond delay="0"/>
                                          </p:stCondLst>
                                        </p:cTn>
                                        <p:tgtEl>
                                          <p:spTgt spid="396290"/>
                                        </p:tgtEl>
                                        <p:attrNameLst>
                                          <p:attrName>style.visibility</p:attrName>
                                        </p:attrNameLst>
                                      </p:cBhvr>
                                      <p:to>
                                        <p:strVal val="visible"/>
                                      </p:to>
                                    </p:set>
                                    <p:animEffect transition="in" filter="box(out)">
                                      <p:cBhvr>
                                        <p:cTn id="16" dur="500"/>
                                        <p:tgtEl>
                                          <p:spTgt spid="396290"/>
                                        </p:tgtEl>
                                      </p:cBhvr>
                                    </p:animEffect>
                                  </p:childTnLst>
                                </p:cTn>
                              </p:par>
                            </p:childTnLst>
                          </p:cTn>
                        </p:par>
                        <p:par>
                          <p:cTn id="17" fill="hold" nodeType="afterGroup">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396335"/>
                                        </p:tgtEl>
                                        <p:attrNameLst>
                                          <p:attrName>style.visibility</p:attrName>
                                        </p:attrNameLst>
                                      </p:cBhvr>
                                      <p:to>
                                        <p:strVal val="visible"/>
                                      </p:to>
                                    </p:set>
                                    <p:animEffect transition="in" filter="wipe(left)">
                                      <p:cBhvr>
                                        <p:cTn id="20" dur="500"/>
                                        <p:tgtEl>
                                          <p:spTgt spid="396335"/>
                                        </p:tgtEl>
                                      </p:cBhvr>
                                    </p:animEffect>
                                  </p:childTnLst>
                                </p:cTn>
                              </p:par>
                            </p:childTnLst>
                          </p:cTn>
                        </p:par>
                        <p:par>
                          <p:cTn id="21" fill="hold" nodeType="afterGroup">
                            <p:stCondLst>
                              <p:cond delay="1000"/>
                            </p:stCondLst>
                            <p:childTnLst>
                              <p:par>
                                <p:cTn id="22" presetID="4" presetClass="entr" presetSubtype="32" fill="hold" nodeType="afterEffect">
                                  <p:stCondLst>
                                    <p:cond delay="0"/>
                                  </p:stCondLst>
                                  <p:childTnLst>
                                    <p:set>
                                      <p:cBhvr>
                                        <p:cTn id="23" dur="1" fill="hold">
                                          <p:stCondLst>
                                            <p:cond delay="0"/>
                                          </p:stCondLst>
                                        </p:cTn>
                                        <p:tgtEl>
                                          <p:spTgt spid="396312"/>
                                        </p:tgtEl>
                                        <p:attrNameLst>
                                          <p:attrName>style.visibility</p:attrName>
                                        </p:attrNameLst>
                                      </p:cBhvr>
                                      <p:to>
                                        <p:strVal val="visible"/>
                                      </p:to>
                                    </p:set>
                                    <p:animEffect transition="in" filter="box(out)">
                                      <p:cBhvr>
                                        <p:cTn id="24" dur="500"/>
                                        <p:tgtEl>
                                          <p:spTgt spid="396312"/>
                                        </p:tgtEl>
                                      </p:cBhvr>
                                    </p:animEffect>
                                  </p:childTnLst>
                                </p:cTn>
                              </p:par>
                            </p:childTnLst>
                          </p:cTn>
                        </p:par>
                        <p:par>
                          <p:cTn id="25" fill="hold" nodeType="afterGroup">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396337"/>
                                        </p:tgtEl>
                                        <p:attrNameLst>
                                          <p:attrName>style.visibility</p:attrName>
                                        </p:attrNameLst>
                                      </p:cBhvr>
                                      <p:to>
                                        <p:strVal val="visible"/>
                                      </p:to>
                                    </p:set>
                                    <p:animEffect transition="in" filter="wipe(left)">
                                      <p:cBhvr>
                                        <p:cTn id="28" dur="500"/>
                                        <p:tgtEl>
                                          <p:spTgt spid="396337"/>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4" presetClass="entr" presetSubtype="32" fill="hold" nodeType="clickEffect">
                                  <p:stCondLst>
                                    <p:cond delay="0"/>
                                  </p:stCondLst>
                                  <p:childTnLst>
                                    <p:set>
                                      <p:cBhvr>
                                        <p:cTn id="32" dur="1" fill="hold">
                                          <p:stCondLst>
                                            <p:cond delay="0"/>
                                          </p:stCondLst>
                                        </p:cTn>
                                        <p:tgtEl>
                                          <p:spTgt spid="396323"/>
                                        </p:tgtEl>
                                        <p:attrNameLst>
                                          <p:attrName>style.visibility</p:attrName>
                                        </p:attrNameLst>
                                      </p:cBhvr>
                                      <p:to>
                                        <p:strVal val="visible"/>
                                      </p:to>
                                    </p:set>
                                    <p:animEffect transition="in" filter="box(out)">
                                      <p:cBhvr>
                                        <p:cTn id="33" dur="500"/>
                                        <p:tgtEl>
                                          <p:spTgt spid="396323"/>
                                        </p:tgtEl>
                                      </p:cBhvr>
                                    </p:animEffect>
                                  </p:childTnLst>
                                </p:cTn>
                              </p:par>
                            </p:childTnLst>
                          </p:cTn>
                        </p:par>
                        <p:par>
                          <p:cTn id="34" fill="hold" nodeType="afterGroup">
                            <p:stCondLst>
                              <p:cond delay="500"/>
                            </p:stCondLst>
                            <p:childTnLst>
                              <p:par>
                                <p:cTn id="35" presetID="22" presetClass="entr" presetSubtype="8" fill="hold" grpId="0" nodeType="afterEffect">
                                  <p:stCondLst>
                                    <p:cond delay="0"/>
                                  </p:stCondLst>
                                  <p:childTnLst>
                                    <p:set>
                                      <p:cBhvr>
                                        <p:cTn id="36" dur="1" fill="hold">
                                          <p:stCondLst>
                                            <p:cond delay="0"/>
                                          </p:stCondLst>
                                        </p:cTn>
                                        <p:tgtEl>
                                          <p:spTgt spid="396338"/>
                                        </p:tgtEl>
                                        <p:attrNameLst>
                                          <p:attrName>style.visibility</p:attrName>
                                        </p:attrNameLst>
                                      </p:cBhvr>
                                      <p:to>
                                        <p:strVal val="visible"/>
                                      </p:to>
                                    </p:set>
                                    <p:animEffect transition="in" filter="wipe(left)">
                                      <p:cBhvr>
                                        <p:cTn id="37" dur="500"/>
                                        <p:tgtEl>
                                          <p:spTgt spid="396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6335" grpId="0"/>
      <p:bldP spid="396336" grpId="0"/>
      <p:bldP spid="396337" grpId="0"/>
      <p:bldP spid="396338"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609600"/>
            <a:ext cx="8153400" cy="461665"/>
          </a:xfrm>
          <a:prstGeom prst="rect">
            <a:avLst/>
          </a:prstGeom>
          <a:noFill/>
        </p:spPr>
        <p:txBody>
          <a:bodyPr wrap="square" rtlCol="0">
            <a:spAutoFit/>
          </a:bodyPr>
          <a:lstStyle/>
          <a:p>
            <a:r>
              <a:rPr lang="en-US" sz="2400" b="1" dirty="0"/>
              <a:t> </a:t>
            </a:r>
            <a:r>
              <a:rPr lang="en-US" sz="2400" b="1" dirty="0" smtClean="0"/>
              <a:t>               In Whose interest ? Share holders Vs Stake holders </a:t>
            </a:r>
            <a:endParaRPr lang="en-US" sz="2400" b="1" dirty="0"/>
          </a:p>
        </p:txBody>
      </p:sp>
      <p:sp>
        <p:nvSpPr>
          <p:cNvPr id="3" name="Rectangle 2"/>
          <p:cNvSpPr/>
          <p:nvPr/>
        </p:nvSpPr>
        <p:spPr>
          <a:xfrm>
            <a:off x="838200" y="1943669"/>
            <a:ext cx="3124200"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Shareholder capitalism </a:t>
            </a:r>
            <a:endParaRPr lang="en-US" dirty="0"/>
          </a:p>
        </p:txBody>
      </p:sp>
      <p:sp>
        <p:nvSpPr>
          <p:cNvPr id="4" name="TextBox 3"/>
          <p:cNvSpPr txBox="1"/>
          <p:nvPr/>
        </p:nvSpPr>
        <p:spPr>
          <a:xfrm>
            <a:off x="4267200" y="2705669"/>
            <a:ext cx="1219200" cy="369332"/>
          </a:xfrm>
          <a:prstGeom prst="rect">
            <a:avLst/>
          </a:prstGeom>
          <a:noFill/>
        </p:spPr>
        <p:txBody>
          <a:bodyPr wrap="square" rtlCol="0">
            <a:spAutoFit/>
          </a:bodyPr>
          <a:lstStyle/>
          <a:p>
            <a:r>
              <a:rPr lang="en-US" dirty="0" smtClean="0"/>
              <a:t>    Vs</a:t>
            </a:r>
            <a:endParaRPr lang="en-US" dirty="0"/>
          </a:p>
        </p:txBody>
      </p:sp>
      <p:sp>
        <p:nvSpPr>
          <p:cNvPr id="5" name="Rectangle 4"/>
          <p:cNvSpPr/>
          <p:nvPr/>
        </p:nvSpPr>
        <p:spPr>
          <a:xfrm>
            <a:off x="5257800" y="2019869"/>
            <a:ext cx="3124200" cy="13716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Stakeholder approach </a:t>
            </a:r>
            <a:endParaRPr lang="en-US" dirty="0"/>
          </a:p>
        </p:txBody>
      </p:sp>
    </p:spTree>
    <p:extLst>
      <p:ext uri="{BB962C8B-B14F-4D97-AF65-F5344CB8AC3E}">
        <p14:creationId xmlns:p14="http://schemas.microsoft.com/office/powerpoint/2010/main" val="12980393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cstate="print"/>
          <a:stretch>
            <a:fillRect/>
          </a:stretch>
        </p:blipFill>
        <p:spPr>
          <a:xfrm>
            <a:off x="0" y="0"/>
            <a:ext cx="9144000" cy="6845300"/>
          </a:xfrm>
          <a:prstGeom prst="rect">
            <a:avLst/>
          </a:prstGeom>
        </p:spPr>
      </p:pic>
      <p:sp>
        <p:nvSpPr>
          <p:cNvPr id="6" name="TextBox 2"/>
          <p:cNvSpPr txBox="1"/>
          <p:nvPr/>
        </p:nvSpPr>
        <p:spPr>
          <a:xfrm>
            <a:off x="88900" y="431800"/>
            <a:ext cx="9055100" cy="685800"/>
          </a:xfrm>
          <a:prstGeom prst="rect">
            <a:avLst/>
          </a:prstGeom>
          <a:noFill/>
        </p:spPr>
        <p:txBody>
          <a:bodyPr vert="horz" wrap="none" lIns="0" tIns="0" rIns="0" bIns="0" rtlCol="0">
            <a:spAutoFit/>
          </a:bodyPr>
          <a:lstStyle/>
          <a:p>
            <a:pPr>
              <a:lnSpc>
                <a:spcPts val="4140"/>
              </a:lnSpc>
            </a:pPr>
            <a:r>
              <a:rPr lang="en-CA" sz="3612" b="1" smtClean="0">
                <a:solidFill>
                  <a:srgbClr val="000000"/>
                </a:solidFill>
                <a:latin typeface="Times New Roman Bold"/>
                <a:cs typeface="Times New Roman Bold"/>
              </a:rPr>
              <a:t>BBC’s purpose statement</a:t>
            </a:r>
          </a:p>
          <a:p>
            <a:pPr>
              <a:lnSpc>
                <a:spcPts val="4140"/>
              </a:lnSpc>
            </a:pPr>
            <a:endParaRPr lang="en-CA" sz="3602">
              <a:solidFill>
                <a:srgbClr val="000000"/>
              </a:solidFill>
            </a:endParaRPr>
          </a:p>
        </p:txBody>
      </p:sp>
      <p:sp>
        <p:nvSpPr>
          <p:cNvPr id="3" name="TextBox 3"/>
          <p:cNvSpPr txBox="1"/>
          <p:nvPr/>
        </p:nvSpPr>
        <p:spPr>
          <a:xfrm>
            <a:off x="88900" y="977900"/>
            <a:ext cx="9055100" cy="609600"/>
          </a:xfrm>
          <a:prstGeom prst="rect">
            <a:avLst/>
          </a:prstGeom>
          <a:noFill/>
        </p:spPr>
        <p:txBody>
          <a:bodyPr vert="horz" wrap="none" lIns="0" tIns="0" rIns="0" bIns="0" rtlCol="0">
            <a:spAutoFit/>
          </a:bodyPr>
          <a:lstStyle/>
          <a:p>
            <a:pPr>
              <a:lnSpc>
                <a:spcPts val="3680"/>
              </a:lnSpc>
            </a:pPr>
            <a:r>
              <a:rPr lang="en-CA" sz="3214" b="1" smtClean="0">
                <a:solidFill>
                  <a:srgbClr val="000000"/>
                </a:solidFill>
                <a:latin typeface="Times New Roman Bold Italic"/>
                <a:cs typeface="Times New Roman Bold Italic"/>
              </a:rPr>
              <a:t>“To educate, inform and entertain</a:t>
            </a:r>
            <a:r>
              <a:rPr lang="en-CA" sz="3204" smtClean="0">
                <a:solidFill>
                  <a:srgbClr val="000000"/>
                </a:solidFill>
                <a:latin typeface="Times New Roman Italic"/>
                <a:cs typeface="Times New Roman Italic"/>
              </a:rPr>
              <a:t>”</a:t>
            </a:r>
          </a:p>
          <a:p>
            <a:pPr>
              <a:lnSpc>
                <a:spcPts val="3680"/>
              </a:lnSpc>
            </a:pPr>
            <a:endParaRPr lang="en-CA" sz="3204">
              <a:solidFill>
                <a:srgbClr val="000000"/>
              </a:solidFill>
            </a:endParaRPr>
          </a:p>
        </p:txBody>
      </p:sp>
      <p:sp>
        <p:nvSpPr>
          <p:cNvPr id="4" name="TextBox 4"/>
          <p:cNvSpPr txBox="1"/>
          <p:nvPr/>
        </p:nvSpPr>
        <p:spPr>
          <a:xfrm>
            <a:off x="88900" y="2260600"/>
            <a:ext cx="9055100" cy="685800"/>
          </a:xfrm>
          <a:prstGeom prst="rect">
            <a:avLst/>
          </a:prstGeom>
          <a:noFill/>
        </p:spPr>
        <p:txBody>
          <a:bodyPr vert="horz" wrap="none" lIns="0" tIns="0" rIns="0" bIns="0" rtlCol="0">
            <a:spAutoFit/>
          </a:bodyPr>
          <a:lstStyle/>
          <a:p>
            <a:pPr>
              <a:lnSpc>
                <a:spcPts val="4140"/>
              </a:lnSpc>
            </a:pPr>
            <a:r>
              <a:rPr lang="en-CA" sz="3610" b="1" smtClean="0">
                <a:solidFill>
                  <a:srgbClr val="FF0000"/>
                </a:solidFill>
                <a:latin typeface="Times New Roman Bold"/>
                <a:cs typeface="Times New Roman Bold"/>
              </a:rPr>
              <a:t>Walt Disney’s Purpose Statement</a:t>
            </a:r>
          </a:p>
          <a:p>
            <a:pPr>
              <a:lnSpc>
                <a:spcPts val="4140"/>
              </a:lnSpc>
            </a:pPr>
            <a:endParaRPr lang="en-CA" sz="3600">
              <a:solidFill>
                <a:srgbClr val="000000"/>
              </a:solidFill>
            </a:endParaRPr>
          </a:p>
        </p:txBody>
      </p:sp>
      <p:sp>
        <p:nvSpPr>
          <p:cNvPr id="5" name="TextBox 5"/>
          <p:cNvSpPr txBox="1"/>
          <p:nvPr/>
        </p:nvSpPr>
        <p:spPr>
          <a:xfrm>
            <a:off x="88900" y="2806700"/>
            <a:ext cx="9055100" cy="685800"/>
          </a:xfrm>
          <a:prstGeom prst="rect">
            <a:avLst/>
          </a:prstGeom>
          <a:noFill/>
        </p:spPr>
        <p:txBody>
          <a:bodyPr vert="horz" wrap="none" lIns="0" tIns="0" rIns="0" bIns="0" rtlCol="0">
            <a:spAutoFit/>
          </a:bodyPr>
          <a:lstStyle/>
          <a:p>
            <a:pPr>
              <a:lnSpc>
                <a:spcPts val="4140"/>
              </a:lnSpc>
            </a:pPr>
            <a:r>
              <a:rPr lang="en-CA" sz="3600" smtClean="0">
                <a:solidFill>
                  <a:srgbClr val="FF0000"/>
                </a:solidFill>
                <a:latin typeface="Times New Roman Italic"/>
                <a:cs typeface="Times New Roman Italic"/>
              </a:rPr>
              <a:t>“To make people happy”</a:t>
            </a:r>
          </a:p>
          <a:p>
            <a:pPr>
              <a:lnSpc>
                <a:spcPts val="4140"/>
              </a:lnSpc>
            </a:pPr>
            <a:endParaRPr lang="en-CA" sz="3600">
              <a:solidFill>
                <a:srgbClr val="000000"/>
              </a:solidFill>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914400"/>
            <a:ext cx="8458200" cy="523220"/>
          </a:xfrm>
          <a:prstGeom prst="rect">
            <a:avLst/>
          </a:prstGeom>
          <a:noFill/>
        </p:spPr>
        <p:txBody>
          <a:bodyPr wrap="square" rtlCol="0">
            <a:spAutoFit/>
          </a:bodyPr>
          <a:lstStyle/>
          <a:p>
            <a:pPr algn="ctr"/>
            <a:r>
              <a:rPr lang="en-US" sz="2800" b="1" dirty="0" smtClean="0"/>
              <a:t>Diagnosing the firm current strategy </a:t>
            </a:r>
            <a:endParaRPr lang="en-US" sz="2800" b="1" dirty="0"/>
          </a:p>
        </p:txBody>
      </p:sp>
      <p:sp>
        <p:nvSpPr>
          <p:cNvPr id="5" name="Rectangle 4"/>
          <p:cNvSpPr/>
          <p:nvPr/>
        </p:nvSpPr>
        <p:spPr>
          <a:xfrm>
            <a:off x="990600" y="1594570"/>
            <a:ext cx="7467600" cy="533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Strategy formulation </a:t>
            </a:r>
            <a:endParaRPr lang="en-US" dirty="0"/>
          </a:p>
        </p:txBody>
      </p:sp>
      <p:sp>
        <p:nvSpPr>
          <p:cNvPr id="6" name="Down Arrow 5"/>
          <p:cNvSpPr/>
          <p:nvPr/>
        </p:nvSpPr>
        <p:spPr>
          <a:xfrm>
            <a:off x="4229100" y="2208720"/>
            <a:ext cx="609600" cy="45720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 name="Rectangle 6"/>
          <p:cNvSpPr/>
          <p:nvPr/>
        </p:nvSpPr>
        <p:spPr>
          <a:xfrm>
            <a:off x="990600" y="2778485"/>
            <a:ext cx="7467600" cy="457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Assess the current situation </a:t>
            </a:r>
            <a:endParaRPr lang="en-US" dirty="0"/>
          </a:p>
        </p:txBody>
      </p:sp>
      <p:sp>
        <p:nvSpPr>
          <p:cNvPr id="8" name="Down Arrow 7"/>
          <p:cNvSpPr/>
          <p:nvPr/>
        </p:nvSpPr>
        <p:spPr>
          <a:xfrm>
            <a:off x="4277152" y="3357348"/>
            <a:ext cx="571500" cy="38100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Rectangle 8"/>
          <p:cNvSpPr/>
          <p:nvPr/>
        </p:nvSpPr>
        <p:spPr>
          <a:xfrm>
            <a:off x="990600" y="3846962"/>
            <a:ext cx="7467600" cy="457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Identify the current strategy of the firm and assess how well that strategy is doing in terms of financial performance  </a:t>
            </a:r>
            <a:endParaRPr lang="en-US" dirty="0"/>
          </a:p>
        </p:txBody>
      </p:sp>
      <p:sp>
        <p:nvSpPr>
          <p:cNvPr id="10" name="Down Arrow 9"/>
          <p:cNvSpPr/>
          <p:nvPr/>
        </p:nvSpPr>
        <p:spPr>
          <a:xfrm>
            <a:off x="4277152" y="4412776"/>
            <a:ext cx="571500" cy="38100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 name="Rectangle 10"/>
          <p:cNvSpPr/>
          <p:nvPr/>
        </p:nvSpPr>
        <p:spPr>
          <a:xfrm>
            <a:off x="990600" y="4915439"/>
            <a:ext cx="7467600" cy="57096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Identify the inadequacies of firm value drivers and reason for deviations-Internally driven or external driven   </a:t>
            </a:r>
            <a:endParaRPr lang="en-US" dirty="0"/>
          </a:p>
        </p:txBody>
      </p:sp>
      <p:sp>
        <p:nvSpPr>
          <p:cNvPr id="12" name="Down Arrow 11"/>
          <p:cNvSpPr/>
          <p:nvPr/>
        </p:nvSpPr>
        <p:spPr>
          <a:xfrm>
            <a:off x="4242179" y="5625123"/>
            <a:ext cx="571500" cy="38100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 name="Rectangle 12"/>
          <p:cNvSpPr/>
          <p:nvPr/>
        </p:nvSpPr>
        <p:spPr>
          <a:xfrm>
            <a:off x="990600" y="6144846"/>
            <a:ext cx="7467600" cy="4572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Strategic or operational level actions </a:t>
            </a:r>
            <a:endParaRPr lang="en-US" dirty="0"/>
          </a:p>
        </p:txBody>
      </p:sp>
    </p:spTree>
    <p:extLst>
      <p:ext uri="{BB962C8B-B14F-4D97-AF65-F5344CB8AC3E}">
        <p14:creationId xmlns:p14="http://schemas.microsoft.com/office/powerpoint/2010/main" val="298231308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838200"/>
            <a:ext cx="8382000" cy="461665"/>
          </a:xfrm>
          <a:prstGeom prst="rect">
            <a:avLst/>
          </a:prstGeom>
          <a:noFill/>
        </p:spPr>
        <p:txBody>
          <a:bodyPr wrap="square" rtlCol="0">
            <a:spAutoFit/>
          </a:bodyPr>
          <a:lstStyle/>
          <a:p>
            <a:r>
              <a:rPr lang="en-US" sz="2400" b="1" dirty="0" smtClean="0"/>
              <a:t>Performance diagnosis </a:t>
            </a:r>
            <a:endParaRPr lang="en-US" sz="2400" b="1" dirty="0"/>
          </a:p>
        </p:txBody>
      </p:sp>
      <p:sp>
        <p:nvSpPr>
          <p:cNvPr id="3" name="TextBox 2"/>
          <p:cNvSpPr txBox="1"/>
          <p:nvPr/>
        </p:nvSpPr>
        <p:spPr>
          <a:xfrm>
            <a:off x="228600" y="1447800"/>
            <a:ext cx="8458200" cy="1323439"/>
          </a:xfrm>
          <a:prstGeom prst="rect">
            <a:avLst/>
          </a:prstGeom>
          <a:noFill/>
        </p:spPr>
        <p:txBody>
          <a:bodyPr wrap="square" rtlCol="0">
            <a:spAutoFit/>
          </a:bodyPr>
          <a:lstStyle/>
          <a:p>
            <a:pPr algn="just"/>
            <a:r>
              <a:rPr lang="en-US" sz="2000" dirty="0" smtClean="0"/>
              <a:t>Diagnosis is primarily starts from accounting based financial performance indicator of Return on capital employed or ROCE. Any disaggregation of ROCE in to fundamental of value drivers. Du point analysis reflects the value drivers and its impact on ROCE.   </a:t>
            </a:r>
            <a:endParaRPr lang="en-US" sz="2000" dirty="0"/>
          </a:p>
        </p:txBody>
      </p:sp>
      <p:graphicFrame>
        <p:nvGraphicFramePr>
          <p:cNvPr id="4" name="Diagram 3"/>
          <p:cNvGraphicFramePr/>
          <p:nvPr>
            <p:extLst>
              <p:ext uri="{D42A27DB-BD31-4B8C-83A1-F6EECF244321}">
                <p14:modId xmlns:p14="http://schemas.microsoft.com/office/powerpoint/2010/main" val="772972753"/>
              </p:ext>
            </p:extLst>
          </p:nvPr>
        </p:nvGraphicFramePr>
        <p:xfrm>
          <a:off x="533400" y="2771239"/>
          <a:ext cx="7620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7130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cstate="print"/>
          <a:stretch>
            <a:fillRect/>
          </a:stretch>
        </p:blipFill>
        <p:spPr>
          <a:xfrm>
            <a:off x="0" y="0"/>
            <a:ext cx="9144000" cy="6845300"/>
          </a:xfrm>
          <a:prstGeom prst="rect">
            <a:avLst/>
          </a:prstGeom>
        </p:spPr>
      </p:pic>
      <p:sp>
        <p:nvSpPr>
          <p:cNvPr id="10" name="TextBox 2"/>
          <p:cNvSpPr txBox="1"/>
          <p:nvPr/>
        </p:nvSpPr>
        <p:spPr>
          <a:xfrm>
            <a:off x="736600" y="457200"/>
            <a:ext cx="8407400" cy="685800"/>
          </a:xfrm>
          <a:prstGeom prst="rect">
            <a:avLst/>
          </a:prstGeom>
          <a:noFill/>
        </p:spPr>
        <p:txBody>
          <a:bodyPr vert="horz" wrap="none" lIns="0" tIns="0" rIns="0" bIns="0" rtlCol="0">
            <a:spAutoFit/>
          </a:bodyPr>
          <a:lstStyle/>
          <a:p>
            <a:pPr>
              <a:lnSpc>
                <a:spcPts val="4140"/>
              </a:lnSpc>
            </a:pPr>
            <a:r>
              <a:rPr lang="en-CA" sz="3612" b="1" smtClean="0">
                <a:solidFill>
                  <a:srgbClr val="000000"/>
                </a:solidFill>
                <a:latin typeface="Times New Roman Bold"/>
                <a:cs typeface="Times New Roman Bold"/>
              </a:rPr>
              <a:t>Management accounting and strategy</a:t>
            </a:r>
          </a:p>
          <a:p>
            <a:pPr>
              <a:lnSpc>
                <a:spcPts val="4140"/>
              </a:lnSpc>
            </a:pPr>
            <a:endParaRPr lang="en-CA" sz="3602">
              <a:solidFill>
                <a:srgbClr val="000000"/>
              </a:solidFill>
            </a:endParaRPr>
          </a:p>
        </p:txBody>
      </p:sp>
      <p:sp>
        <p:nvSpPr>
          <p:cNvPr id="3" name="TextBox 3"/>
          <p:cNvSpPr txBox="1"/>
          <p:nvPr/>
        </p:nvSpPr>
        <p:spPr>
          <a:xfrm>
            <a:off x="622300" y="1270000"/>
            <a:ext cx="8521700" cy="609600"/>
          </a:xfrm>
          <a:prstGeom prst="rect">
            <a:avLst/>
          </a:prstGeom>
          <a:noFill/>
        </p:spPr>
        <p:txBody>
          <a:bodyPr vert="horz" wrap="none" lIns="0" tIns="0" rIns="0" bIns="0" rtlCol="0">
            <a:spAutoFit/>
          </a:bodyPr>
          <a:lstStyle/>
          <a:p>
            <a:pPr>
              <a:lnSpc>
                <a:spcPts val="3680"/>
              </a:lnSpc>
            </a:pPr>
            <a:r>
              <a:rPr lang="en-CA" sz="3204" smtClean="0">
                <a:solidFill>
                  <a:srgbClr val="000000"/>
                </a:solidFill>
                <a:latin typeface="Times New Roman"/>
                <a:cs typeface="Times New Roman"/>
              </a:rPr>
              <a:t>•</a:t>
            </a:r>
            <a:r>
              <a:rPr lang="en-CA" sz="3214" b="1" smtClean="0">
                <a:solidFill>
                  <a:srgbClr val="000000"/>
                </a:solidFill>
                <a:latin typeface="Times New Roman Bold"/>
                <a:cs typeface="Times New Roman Bold"/>
              </a:rPr>
              <a:t> Objectives</a:t>
            </a:r>
          </a:p>
          <a:p>
            <a:pPr>
              <a:lnSpc>
                <a:spcPts val="3680"/>
              </a:lnSpc>
            </a:pPr>
            <a:endParaRPr lang="en-CA" sz="3204">
              <a:solidFill>
                <a:srgbClr val="000000"/>
              </a:solidFill>
            </a:endParaRPr>
          </a:p>
        </p:txBody>
      </p:sp>
      <p:sp>
        <p:nvSpPr>
          <p:cNvPr id="4" name="TextBox 4"/>
          <p:cNvSpPr txBox="1"/>
          <p:nvPr/>
        </p:nvSpPr>
        <p:spPr>
          <a:xfrm>
            <a:off x="1079500" y="1841500"/>
            <a:ext cx="8064500" cy="508000"/>
          </a:xfrm>
          <a:prstGeom prst="rect">
            <a:avLst/>
          </a:prstGeom>
          <a:noFill/>
        </p:spPr>
        <p:txBody>
          <a:bodyPr vert="horz" wrap="none" lIns="0" tIns="0" rIns="0" bIns="0" rtlCol="0">
            <a:spAutoFit/>
          </a:bodyPr>
          <a:lstStyle/>
          <a:p>
            <a:pPr>
              <a:lnSpc>
                <a:spcPts val="3220"/>
              </a:lnSpc>
            </a:pPr>
            <a:r>
              <a:rPr lang="en-CA" sz="2798" dirty="0" smtClean="0">
                <a:solidFill>
                  <a:srgbClr val="000000"/>
                </a:solidFill>
                <a:latin typeface="Times New Roman"/>
                <a:cs typeface="Times New Roman"/>
              </a:rPr>
              <a:t>- Specific statement of what the organisation aims to</a:t>
            </a:r>
          </a:p>
          <a:p>
            <a:pPr>
              <a:lnSpc>
                <a:spcPts val="3220"/>
              </a:lnSpc>
            </a:pPr>
            <a:endParaRPr lang="en-CA" sz="2798" dirty="0">
              <a:solidFill>
                <a:srgbClr val="000000"/>
              </a:solidFill>
            </a:endParaRPr>
          </a:p>
        </p:txBody>
      </p:sp>
      <p:sp>
        <p:nvSpPr>
          <p:cNvPr id="5" name="TextBox 5"/>
          <p:cNvSpPr txBox="1"/>
          <p:nvPr/>
        </p:nvSpPr>
        <p:spPr>
          <a:xfrm>
            <a:off x="1358900" y="2260600"/>
            <a:ext cx="7785100" cy="977900"/>
          </a:xfrm>
          <a:prstGeom prst="rect">
            <a:avLst/>
          </a:prstGeom>
          <a:noFill/>
        </p:spPr>
        <p:txBody>
          <a:bodyPr vert="horz" wrap="none" lIns="0" tIns="0" rIns="0" bIns="0" rtlCol="0">
            <a:spAutoFit/>
          </a:bodyPr>
          <a:lstStyle/>
          <a:p>
            <a:pPr>
              <a:lnSpc>
                <a:spcPts val="3300"/>
              </a:lnSpc>
            </a:pPr>
            <a:r>
              <a:rPr lang="en-CA" sz="2795" dirty="0" smtClean="0">
                <a:solidFill>
                  <a:srgbClr val="000000"/>
                </a:solidFill>
                <a:latin typeface="Times New Roman"/>
                <a:cs typeface="Times New Roman"/>
              </a:rPr>
              <a:t>achieve, often quantified and relating to a specific</a:t>
            </a:r>
            <a:r>
              <a:rPr lang="en-CA" sz="2795" dirty="0" smtClean="0">
                <a:solidFill>
                  <a:srgbClr val="000000"/>
                </a:solidFill>
                <a:latin typeface="Times New Roman"/>
              </a:rPr>
              <a:t/>
            </a:r>
            <a:br>
              <a:rPr lang="en-CA" sz="2795" dirty="0" smtClean="0">
                <a:solidFill>
                  <a:srgbClr val="000000"/>
                </a:solidFill>
                <a:latin typeface="Times New Roman"/>
              </a:rPr>
            </a:br>
            <a:r>
              <a:rPr lang="en-CA" sz="2795" dirty="0" smtClean="0">
                <a:solidFill>
                  <a:srgbClr val="000000"/>
                </a:solidFill>
                <a:latin typeface="Times New Roman"/>
                <a:cs typeface="Times New Roman"/>
              </a:rPr>
              <a:t>period of time (SMART)</a:t>
            </a:r>
          </a:p>
          <a:p>
            <a:pPr>
              <a:lnSpc>
                <a:spcPts val="3300"/>
              </a:lnSpc>
            </a:pPr>
            <a:endParaRPr lang="en-CA" sz="2795" dirty="0">
              <a:solidFill>
                <a:srgbClr val="000000"/>
              </a:solidFill>
            </a:endParaRPr>
          </a:p>
        </p:txBody>
      </p:sp>
      <p:sp>
        <p:nvSpPr>
          <p:cNvPr id="6" name="TextBox 6"/>
          <p:cNvSpPr txBox="1"/>
          <p:nvPr/>
        </p:nvSpPr>
        <p:spPr>
          <a:xfrm>
            <a:off x="622300" y="3213100"/>
            <a:ext cx="8521700" cy="609600"/>
          </a:xfrm>
          <a:prstGeom prst="rect">
            <a:avLst/>
          </a:prstGeom>
          <a:noFill/>
        </p:spPr>
        <p:txBody>
          <a:bodyPr vert="horz" wrap="none" lIns="0" tIns="0" rIns="0" bIns="0" rtlCol="0">
            <a:spAutoFit/>
          </a:bodyPr>
          <a:lstStyle/>
          <a:p>
            <a:pPr>
              <a:lnSpc>
                <a:spcPts val="3680"/>
              </a:lnSpc>
            </a:pPr>
            <a:r>
              <a:rPr lang="en-CA" sz="3206" dirty="0" smtClean="0">
                <a:solidFill>
                  <a:srgbClr val="000000"/>
                </a:solidFill>
                <a:latin typeface="Times New Roman"/>
                <a:cs typeface="Times New Roman"/>
              </a:rPr>
              <a:t>•</a:t>
            </a:r>
            <a:r>
              <a:rPr lang="en-CA" sz="3216" b="1" dirty="0" smtClean="0">
                <a:solidFill>
                  <a:srgbClr val="000000"/>
                </a:solidFill>
                <a:latin typeface="Times New Roman Bold"/>
                <a:cs typeface="Times New Roman Bold"/>
              </a:rPr>
              <a:t> Strategies</a:t>
            </a:r>
          </a:p>
          <a:p>
            <a:pPr>
              <a:lnSpc>
                <a:spcPts val="3680"/>
              </a:lnSpc>
            </a:pPr>
            <a:endParaRPr lang="en-CA" sz="3206" dirty="0">
              <a:solidFill>
                <a:srgbClr val="000000"/>
              </a:solidFill>
            </a:endParaRPr>
          </a:p>
        </p:txBody>
      </p:sp>
      <p:sp>
        <p:nvSpPr>
          <p:cNvPr id="7" name="TextBox 7"/>
          <p:cNvSpPr txBox="1"/>
          <p:nvPr/>
        </p:nvSpPr>
        <p:spPr>
          <a:xfrm>
            <a:off x="1079500" y="3784600"/>
            <a:ext cx="118622" cy="423193"/>
          </a:xfrm>
          <a:prstGeom prst="rect">
            <a:avLst/>
          </a:prstGeom>
          <a:noFill/>
        </p:spPr>
        <p:txBody>
          <a:bodyPr vert="horz" wrap="none" lIns="0" tIns="0" rIns="0" bIns="0" rtlCol="0">
            <a:spAutoFit/>
          </a:bodyPr>
          <a:lstStyle/>
          <a:p>
            <a:pPr>
              <a:lnSpc>
                <a:spcPts val="3300"/>
              </a:lnSpc>
            </a:pPr>
            <a:r>
              <a:rPr lang="en-CA" sz="2795" dirty="0" smtClean="0">
                <a:solidFill>
                  <a:srgbClr val="000000"/>
                </a:solidFill>
                <a:latin typeface="Times New Roman"/>
                <a:cs typeface="Times New Roman"/>
              </a:rPr>
              <a:t>-</a:t>
            </a:r>
            <a:endParaRPr lang="en-CA" sz="2795" dirty="0">
              <a:solidFill>
                <a:srgbClr val="000000"/>
              </a:solidFill>
            </a:endParaRPr>
          </a:p>
        </p:txBody>
      </p:sp>
      <p:sp>
        <p:nvSpPr>
          <p:cNvPr id="8" name="TextBox 8"/>
          <p:cNvSpPr txBox="1"/>
          <p:nvPr/>
        </p:nvSpPr>
        <p:spPr>
          <a:xfrm flipH="1">
            <a:off x="899592" y="3786053"/>
            <a:ext cx="7632848" cy="3123932"/>
          </a:xfrm>
          <a:prstGeom prst="rect">
            <a:avLst/>
          </a:prstGeom>
          <a:noFill/>
        </p:spPr>
        <p:txBody>
          <a:bodyPr vert="horz" wrap="square" lIns="0" tIns="0" rIns="0" bIns="0" rtlCol="0">
            <a:spAutoFit/>
          </a:bodyPr>
          <a:lstStyle/>
          <a:p>
            <a:pPr lvl="1" algn="ctr">
              <a:spcBef>
                <a:spcPct val="50000"/>
              </a:spcBef>
            </a:pPr>
            <a:r>
              <a:rPr lang="en-GB" altLang="en-US" sz="2800" dirty="0" smtClean="0">
                <a:latin typeface="Times New Roman" panose="02020603050405020304" pitchFamily="18" charset="0"/>
                <a:cs typeface="Times New Roman" panose="02020603050405020304" pitchFamily="18" charset="0"/>
              </a:rPr>
              <a:t>Strategy </a:t>
            </a:r>
            <a:r>
              <a:rPr lang="en-GB" altLang="en-US" sz="2800" dirty="0">
                <a:latin typeface="Times New Roman" panose="02020603050405020304" pitchFamily="18" charset="0"/>
                <a:cs typeface="Times New Roman" panose="02020603050405020304" pitchFamily="18" charset="0"/>
              </a:rPr>
              <a:t>is the direction and scope of an organisation over the long term which achieves advantage for the organisation through its configuration of resources within a changing environment to fulfil stakeholder expectations.</a:t>
            </a:r>
          </a:p>
          <a:p>
            <a:pPr algn="ctr">
              <a:spcBef>
                <a:spcPct val="50000"/>
              </a:spcBef>
            </a:pPr>
            <a:r>
              <a:rPr lang="en-GB" altLang="en-US" sz="2800" dirty="0">
                <a:latin typeface="Times New Roman" panose="02020603050405020304" pitchFamily="18" charset="0"/>
                <a:cs typeface="Times New Roman" panose="02020603050405020304" pitchFamily="18" charset="0"/>
              </a:rPr>
              <a:t>	       </a:t>
            </a:r>
          </a:p>
          <a:p>
            <a:pPr>
              <a:spcBef>
                <a:spcPct val="50000"/>
              </a:spcBef>
            </a:pPr>
            <a:r>
              <a:rPr lang="en-GB" altLang="en-US" sz="1400" dirty="0">
                <a:latin typeface="Times New Roman" panose="02020603050405020304" pitchFamily="18" charset="0"/>
                <a:cs typeface="Times New Roman" panose="02020603050405020304" pitchFamily="18" charset="0"/>
              </a:rPr>
              <a:t>       </a:t>
            </a:r>
            <a:r>
              <a:rPr lang="en-GB" altLang="en-US" sz="1400" dirty="0" smtClean="0">
                <a:latin typeface="Times New Roman" panose="02020603050405020304" pitchFamily="18" charset="0"/>
                <a:cs typeface="Times New Roman" panose="02020603050405020304" pitchFamily="18" charset="0"/>
              </a:rPr>
              <a:t>                          G</a:t>
            </a:r>
            <a:r>
              <a:rPr lang="en-GB" altLang="en-US" sz="1400" dirty="0">
                <a:latin typeface="Times New Roman" panose="02020603050405020304" pitchFamily="18" charset="0"/>
                <a:cs typeface="Times New Roman" panose="02020603050405020304" pitchFamily="18" charset="0"/>
              </a:rPr>
              <a:t>. Johnson and K. Scholes Exploring Corporate Strategy 6th edition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cstate="print"/>
          <a:stretch>
            <a:fillRect/>
          </a:stretch>
        </p:blipFill>
        <p:spPr>
          <a:xfrm>
            <a:off x="0" y="0"/>
            <a:ext cx="9144000" cy="6845300"/>
          </a:xfrm>
          <a:prstGeom prst="rect">
            <a:avLst/>
          </a:prstGeom>
        </p:spPr>
      </p:pic>
      <p:sp>
        <p:nvSpPr>
          <p:cNvPr id="10" name="TextBox 2"/>
          <p:cNvSpPr txBox="1"/>
          <p:nvPr/>
        </p:nvSpPr>
        <p:spPr>
          <a:xfrm>
            <a:off x="406400" y="266700"/>
            <a:ext cx="8571257" cy="1179810"/>
          </a:xfrm>
          <a:prstGeom prst="rect">
            <a:avLst/>
          </a:prstGeom>
          <a:noFill/>
        </p:spPr>
        <p:txBody>
          <a:bodyPr vert="horz" wrap="none" lIns="0" tIns="0" rIns="0" bIns="0" rtlCol="0">
            <a:spAutoFit/>
          </a:bodyPr>
          <a:lstStyle/>
          <a:p>
            <a:pPr>
              <a:lnSpc>
                <a:spcPts val="4600"/>
              </a:lnSpc>
            </a:pPr>
            <a:r>
              <a:rPr lang="en-CA" sz="2400" b="1" dirty="0" smtClean="0">
                <a:solidFill>
                  <a:srgbClr val="000000"/>
                </a:solidFill>
                <a:latin typeface="Times New Roman Bold"/>
                <a:cs typeface="Times New Roman Bold"/>
              </a:rPr>
              <a:t>The essence of strategic management-a perspective view</a:t>
            </a:r>
          </a:p>
          <a:p>
            <a:pPr>
              <a:lnSpc>
                <a:spcPts val="4600"/>
              </a:lnSpc>
            </a:pPr>
            <a:endParaRPr lang="en-CA" sz="3998" dirty="0">
              <a:solidFill>
                <a:srgbClr val="000000"/>
              </a:solidFill>
            </a:endParaRPr>
          </a:p>
        </p:txBody>
      </p:sp>
      <p:sp>
        <p:nvSpPr>
          <p:cNvPr id="3" name="TextBox 3"/>
          <p:cNvSpPr txBox="1"/>
          <p:nvPr/>
        </p:nvSpPr>
        <p:spPr>
          <a:xfrm>
            <a:off x="317500" y="1270000"/>
            <a:ext cx="8826500" cy="609600"/>
          </a:xfrm>
          <a:prstGeom prst="rect">
            <a:avLst/>
          </a:prstGeom>
          <a:noFill/>
        </p:spPr>
        <p:txBody>
          <a:bodyPr vert="horz" wrap="none" lIns="0" tIns="0" rIns="0" bIns="0" rtlCol="0">
            <a:spAutoFit/>
          </a:bodyPr>
          <a:lstStyle/>
          <a:p>
            <a:pPr>
              <a:lnSpc>
                <a:spcPts val="3680"/>
              </a:lnSpc>
            </a:pPr>
            <a:r>
              <a:rPr lang="en-CA" sz="3204" dirty="0" smtClean="0">
                <a:solidFill>
                  <a:srgbClr val="000000"/>
                </a:solidFill>
                <a:latin typeface="Times New Roman"/>
                <a:cs typeface="Times New Roman"/>
              </a:rPr>
              <a:t>•</a:t>
            </a:r>
            <a:r>
              <a:rPr lang="en-CA" sz="3214" b="1" dirty="0" smtClean="0">
                <a:solidFill>
                  <a:srgbClr val="000000"/>
                </a:solidFill>
                <a:latin typeface="Times New Roman Bold"/>
                <a:cs typeface="Times New Roman Bold"/>
              </a:rPr>
              <a:t> Major decisions</a:t>
            </a:r>
          </a:p>
          <a:p>
            <a:pPr>
              <a:lnSpc>
                <a:spcPts val="3680"/>
              </a:lnSpc>
            </a:pPr>
            <a:endParaRPr lang="en-CA" sz="3204" dirty="0">
              <a:solidFill>
                <a:srgbClr val="000000"/>
              </a:solidFill>
            </a:endParaRPr>
          </a:p>
        </p:txBody>
      </p:sp>
      <p:sp>
        <p:nvSpPr>
          <p:cNvPr id="4" name="TextBox 4"/>
          <p:cNvSpPr txBox="1"/>
          <p:nvPr/>
        </p:nvSpPr>
        <p:spPr>
          <a:xfrm>
            <a:off x="774700" y="1841500"/>
            <a:ext cx="8369300" cy="508000"/>
          </a:xfrm>
          <a:prstGeom prst="rect">
            <a:avLst/>
          </a:prstGeom>
          <a:noFill/>
        </p:spPr>
        <p:txBody>
          <a:bodyPr vert="horz" wrap="none" lIns="0" tIns="0" rIns="0" bIns="0" rtlCol="0">
            <a:spAutoFit/>
          </a:bodyPr>
          <a:lstStyle/>
          <a:p>
            <a:pPr>
              <a:lnSpc>
                <a:spcPts val="3220"/>
              </a:lnSpc>
            </a:pPr>
            <a:r>
              <a:rPr lang="en-CA" sz="2798" dirty="0" smtClean="0">
                <a:solidFill>
                  <a:srgbClr val="000000"/>
                </a:solidFill>
                <a:latin typeface="Times New Roman"/>
                <a:cs typeface="Times New Roman"/>
              </a:rPr>
              <a:t>- What business will we operate in?</a:t>
            </a:r>
          </a:p>
          <a:p>
            <a:pPr>
              <a:lnSpc>
                <a:spcPts val="3220"/>
              </a:lnSpc>
            </a:pPr>
            <a:endParaRPr lang="en-CA" sz="2798" dirty="0">
              <a:solidFill>
                <a:srgbClr val="000000"/>
              </a:solidFill>
            </a:endParaRPr>
          </a:p>
        </p:txBody>
      </p:sp>
      <p:sp>
        <p:nvSpPr>
          <p:cNvPr id="5" name="TextBox 5"/>
          <p:cNvSpPr txBox="1"/>
          <p:nvPr/>
        </p:nvSpPr>
        <p:spPr>
          <a:xfrm>
            <a:off x="774700" y="2349500"/>
            <a:ext cx="6466450" cy="820738"/>
          </a:xfrm>
          <a:prstGeom prst="rect">
            <a:avLst/>
          </a:prstGeom>
          <a:noFill/>
        </p:spPr>
        <p:txBody>
          <a:bodyPr vert="horz" wrap="none" lIns="0" tIns="0" rIns="0" bIns="0" rtlCol="0">
            <a:spAutoFit/>
          </a:bodyPr>
          <a:lstStyle/>
          <a:p>
            <a:pPr>
              <a:lnSpc>
                <a:spcPts val="3220"/>
              </a:lnSpc>
            </a:pPr>
            <a:r>
              <a:rPr lang="en-CA" sz="2795" dirty="0" smtClean="0">
                <a:solidFill>
                  <a:srgbClr val="000000"/>
                </a:solidFill>
                <a:latin typeface="Times New Roman"/>
                <a:cs typeface="Times New Roman"/>
              </a:rPr>
              <a:t>- </a:t>
            </a:r>
            <a:r>
              <a:rPr lang="en-CA" sz="2795" dirty="0">
                <a:solidFill>
                  <a:srgbClr val="000000"/>
                </a:solidFill>
                <a:latin typeface="Times New Roman"/>
                <a:cs typeface="Times New Roman"/>
              </a:rPr>
              <a:t> </a:t>
            </a:r>
            <a:r>
              <a:rPr lang="en-CA" sz="2795" dirty="0" smtClean="0">
                <a:solidFill>
                  <a:srgbClr val="000000"/>
                </a:solidFill>
                <a:latin typeface="Times New Roman"/>
                <a:cs typeface="Times New Roman"/>
              </a:rPr>
              <a:t>What are our basic directions for the future</a:t>
            </a:r>
          </a:p>
          <a:p>
            <a:pPr>
              <a:lnSpc>
                <a:spcPts val="3220"/>
              </a:lnSpc>
            </a:pPr>
            <a:endParaRPr lang="en-CA" sz="2795" dirty="0">
              <a:solidFill>
                <a:srgbClr val="000000"/>
              </a:solidFill>
            </a:endParaRPr>
          </a:p>
        </p:txBody>
      </p:sp>
      <p:sp>
        <p:nvSpPr>
          <p:cNvPr id="6" name="TextBox 6"/>
          <p:cNvSpPr txBox="1"/>
          <p:nvPr/>
        </p:nvSpPr>
        <p:spPr>
          <a:xfrm>
            <a:off x="774700" y="2857500"/>
            <a:ext cx="8369300" cy="508000"/>
          </a:xfrm>
          <a:prstGeom prst="rect">
            <a:avLst/>
          </a:prstGeom>
          <a:noFill/>
        </p:spPr>
        <p:txBody>
          <a:bodyPr vert="horz" wrap="none" lIns="0" tIns="0" rIns="0" bIns="0" rtlCol="0">
            <a:spAutoFit/>
          </a:bodyPr>
          <a:lstStyle/>
          <a:p>
            <a:pPr>
              <a:lnSpc>
                <a:spcPts val="3220"/>
              </a:lnSpc>
            </a:pPr>
            <a:r>
              <a:rPr lang="en-CA" sz="2795" smtClean="0">
                <a:solidFill>
                  <a:srgbClr val="000000"/>
                </a:solidFill>
                <a:latin typeface="Times New Roman"/>
                <a:cs typeface="Times New Roman"/>
              </a:rPr>
              <a:t>- What systems and structures should we have in place</a:t>
            </a:r>
          </a:p>
          <a:p>
            <a:pPr>
              <a:lnSpc>
                <a:spcPts val="3220"/>
              </a:lnSpc>
            </a:pPr>
            <a:endParaRPr lang="en-CA" sz="2795">
              <a:solidFill>
                <a:srgbClr val="000000"/>
              </a:solidFill>
            </a:endParaRPr>
          </a:p>
        </p:txBody>
      </p:sp>
      <p:sp>
        <p:nvSpPr>
          <p:cNvPr id="7" name="TextBox 7"/>
          <p:cNvSpPr txBox="1"/>
          <p:nvPr/>
        </p:nvSpPr>
        <p:spPr>
          <a:xfrm>
            <a:off x="1054100" y="3289300"/>
            <a:ext cx="3616375" cy="820738"/>
          </a:xfrm>
          <a:prstGeom prst="rect">
            <a:avLst/>
          </a:prstGeom>
          <a:noFill/>
        </p:spPr>
        <p:txBody>
          <a:bodyPr vert="horz" wrap="none" lIns="0" tIns="0" rIns="0" bIns="0" rtlCol="0">
            <a:spAutoFit/>
          </a:bodyPr>
          <a:lstStyle/>
          <a:p>
            <a:pPr>
              <a:lnSpc>
                <a:spcPts val="3220"/>
              </a:lnSpc>
            </a:pPr>
            <a:r>
              <a:rPr lang="en-CA" sz="2798" dirty="0" smtClean="0">
                <a:solidFill>
                  <a:srgbClr val="000000"/>
                </a:solidFill>
                <a:latin typeface="Times New Roman"/>
                <a:cs typeface="Times New Roman"/>
              </a:rPr>
              <a:t>to support our strategies?</a:t>
            </a:r>
          </a:p>
          <a:p>
            <a:pPr>
              <a:lnSpc>
                <a:spcPts val="3220"/>
              </a:lnSpc>
            </a:pPr>
            <a:endParaRPr lang="en-CA" sz="2798" dirty="0">
              <a:solidFill>
                <a:srgbClr val="000000"/>
              </a:solidFill>
            </a:endParaRPr>
          </a:p>
        </p:txBody>
      </p:sp>
      <p:sp>
        <p:nvSpPr>
          <p:cNvPr id="8" name="TextBox 8"/>
          <p:cNvSpPr txBox="1"/>
          <p:nvPr/>
        </p:nvSpPr>
        <p:spPr>
          <a:xfrm>
            <a:off x="317500" y="3810000"/>
            <a:ext cx="8826500" cy="609600"/>
          </a:xfrm>
          <a:prstGeom prst="rect">
            <a:avLst/>
          </a:prstGeom>
          <a:noFill/>
        </p:spPr>
        <p:txBody>
          <a:bodyPr vert="horz" wrap="none" lIns="0" tIns="0" rIns="0" bIns="0" rtlCol="0">
            <a:spAutoFit/>
          </a:bodyPr>
          <a:lstStyle/>
          <a:p>
            <a:pPr>
              <a:lnSpc>
                <a:spcPts val="3680"/>
              </a:lnSpc>
            </a:pPr>
            <a:r>
              <a:rPr lang="en-CA" sz="3204" smtClean="0">
                <a:solidFill>
                  <a:srgbClr val="000000"/>
                </a:solidFill>
                <a:latin typeface="Times New Roman"/>
                <a:cs typeface="Times New Roman"/>
              </a:rPr>
              <a:t>•</a:t>
            </a:r>
            <a:r>
              <a:rPr lang="en-CA" sz="3214" b="1" smtClean="0">
                <a:solidFill>
                  <a:srgbClr val="000000"/>
                </a:solidFill>
                <a:latin typeface="Times New Roman Bold"/>
                <a:cs typeface="Times New Roman Bold"/>
              </a:rPr>
              <a:t> Corporate strategy</a:t>
            </a:r>
          </a:p>
          <a:p>
            <a:pPr>
              <a:lnSpc>
                <a:spcPts val="3680"/>
              </a:lnSpc>
            </a:pPr>
            <a:endParaRPr lang="en-CA" sz="3204">
              <a:solidFill>
                <a:srgbClr val="000000"/>
              </a:solidFill>
            </a:endParaRPr>
          </a:p>
        </p:txBody>
      </p:sp>
      <p:sp>
        <p:nvSpPr>
          <p:cNvPr id="9" name="TextBox 9"/>
          <p:cNvSpPr txBox="1"/>
          <p:nvPr/>
        </p:nvSpPr>
        <p:spPr>
          <a:xfrm>
            <a:off x="774700" y="4368800"/>
            <a:ext cx="8369300" cy="1409700"/>
          </a:xfrm>
          <a:prstGeom prst="rect">
            <a:avLst/>
          </a:prstGeom>
          <a:noFill/>
        </p:spPr>
        <p:txBody>
          <a:bodyPr vert="horz" wrap="none" lIns="0" tIns="0" rIns="0" bIns="0" rtlCol="0">
            <a:spAutoFit/>
          </a:bodyPr>
          <a:lstStyle/>
          <a:p>
            <a:pPr>
              <a:lnSpc>
                <a:spcPts val="3350"/>
              </a:lnSpc>
            </a:pPr>
            <a:r>
              <a:rPr lang="en-CA" sz="2795" smtClean="0">
                <a:solidFill>
                  <a:srgbClr val="000000"/>
                </a:solidFill>
                <a:latin typeface="Times New Roman"/>
                <a:cs typeface="Times New Roman"/>
              </a:rPr>
              <a:t>- Decisions about the types of businesses to operate in,</a:t>
            </a:r>
            <a:r>
              <a:rPr lang="en-CA" sz="2795" smtClean="0">
                <a:solidFill>
                  <a:srgbClr val="000000"/>
                </a:solidFill>
                <a:latin typeface="Times New Roman"/>
              </a:rPr>
              <a:t/>
            </a:r>
            <a:br>
              <a:rPr lang="en-CA" sz="2795" smtClean="0">
                <a:solidFill>
                  <a:srgbClr val="000000"/>
                </a:solidFill>
                <a:latin typeface="Times New Roman"/>
              </a:rPr>
            </a:br>
            <a:r>
              <a:rPr lang="en-CA" sz="2795" smtClean="0">
                <a:solidFill>
                  <a:srgbClr val="000000"/>
                </a:solidFill>
                <a:latin typeface="Times New Roman"/>
                <a:cs typeface="Times New Roman"/>
              </a:rPr>
              <a:t>which businesses to acquire and divest, and how best</a:t>
            </a:r>
            <a:r>
              <a:rPr lang="en-CA" sz="2795" smtClean="0">
                <a:solidFill>
                  <a:srgbClr val="000000"/>
                </a:solidFill>
                <a:latin typeface="Times New Roman"/>
              </a:rPr>
              <a:t/>
            </a:r>
            <a:br>
              <a:rPr lang="en-CA" sz="2795" smtClean="0">
                <a:solidFill>
                  <a:srgbClr val="000000"/>
                </a:solidFill>
                <a:latin typeface="Times New Roman"/>
              </a:rPr>
            </a:br>
            <a:r>
              <a:rPr lang="en-CA" sz="2795" smtClean="0">
                <a:solidFill>
                  <a:srgbClr val="000000"/>
                </a:solidFill>
                <a:latin typeface="Times New Roman"/>
                <a:cs typeface="Times New Roman"/>
              </a:rPr>
              <a:t>to structure and finance the organisation</a:t>
            </a:r>
          </a:p>
          <a:p>
            <a:pPr>
              <a:lnSpc>
                <a:spcPts val="3350"/>
              </a:lnSpc>
            </a:pPr>
            <a:endParaRPr lang="en-CA" sz="2795">
              <a:solidFill>
                <a:srgbClr val="00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cstate="print"/>
          <a:stretch>
            <a:fillRect/>
          </a:stretch>
        </p:blipFill>
        <p:spPr>
          <a:xfrm>
            <a:off x="0" y="0"/>
            <a:ext cx="9144000" cy="6845300"/>
          </a:xfrm>
          <a:prstGeom prst="rect">
            <a:avLst/>
          </a:prstGeom>
        </p:spPr>
      </p:pic>
      <p:sp>
        <p:nvSpPr>
          <p:cNvPr id="3" name="TextBox 2"/>
          <p:cNvSpPr txBox="1"/>
          <p:nvPr/>
        </p:nvSpPr>
        <p:spPr>
          <a:xfrm>
            <a:off x="546100" y="939800"/>
            <a:ext cx="8597900" cy="1270000"/>
          </a:xfrm>
          <a:prstGeom prst="rect">
            <a:avLst/>
          </a:prstGeom>
          <a:noFill/>
        </p:spPr>
        <p:txBody>
          <a:bodyPr vert="horz" wrap="none" lIns="0" tIns="0" rIns="0" bIns="0" rtlCol="0">
            <a:spAutoFit/>
          </a:bodyPr>
          <a:lstStyle/>
          <a:p>
            <a:pPr>
              <a:lnSpc>
                <a:spcPts val="4300"/>
              </a:lnSpc>
            </a:pPr>
            <a:r>
              <a:rPr lang="en-CA" sz="3600" smtClean="0">
                <a:solidFill>
                  <a:srgbClr val="000000"/>
                </a:solidFill>
                <a:latin typeface="Times New Roman"/>
                <a:cs typeface="Times New Roman"/>
              </a:rPr>
              <a:t>If DSI confines itself footwear business,</a:t>
            </a:r>
            <a:r>
              <a:rPr lang="en-CA" sz="3600" smtClean="0">
                <a:solidFill>
                  <a:srgbClr val="000000"/>
                </a:solidFill>
                <a:latin typeface="Times New Roman"/>
              </a:rPr>
              <a:t/>
            </a:r>
            <a:br>
              <a:rPr lang="en-CA" sz="3600" smtClean="0">
                <a:solidFill>
                  <a:srgbClr val="000000"/>
                </a:solidFill>
                <a:latin typeface="Times New Roman"/>
              </a:rPr>
            </a:br>
            <a:r>
              <a:rPr lang="en-CA" sz="3600" smtClean="0">
                <a:solidFill>
                  <a:srgbClr val="000000"/>
                </a:solidFill>
                <a:latin typeface="Times New Roman"/>
                <a:cs typeface="Times New Roman"/>
              </a:rPr>
              <a:t>can they offer tyres , tubes, schoolbags?</a:t>
            </a:r>
          </a:p>
          <a:p>
            <a:pPr>
              <a:lnSpc>
                <a:spcPts val="4300"/>
              </a:lnSpc>
            </a:pPr>
            <a:endParaRPr lang="en-CA" sz="3600">
              <a:solidFill>
                <a:srgbClr val="00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755</TotalTime>
  <Words>2437</Words>
  <Application>Microsoft Office PowerPoint</Application>
  <PresentationFormat>On-screen Show (4:3)</PresentationFormat>
  <Paragraphs>460</Paragraphs>
  <Slides>61</Slides>
  <Notes>8</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2</vt:i4>
      </vt:variant>
      <vt:variant>
        <vt:lpstr>Slide Titles</vt:lpstr>
      </vt:variant>
      <vt:variant>
        <vt:i4>61</vt:i4>
      </vt:variant>
    </vt:vector>
  </HeadingPairs>
  <TitlesOfParts>
    <vt:vector size="76" baseType="lpstr">
      <vt:lpstr>PMingLiU</vt:lpstr>
      <vt:lpstr>Arial</vt:lpstr>
      <vt:lpstr>Calibri</vt:lpstr>
      <vt:lpstr>Chalkboard Bold</vt:lpstr>
      <vt:lpstr>Gill Sans</vt:lpstr>
      <vt:lpstr>Marker Felt</vt:lpstr>
      <vt:lpstr>Times New Roman</vt:lpstr>
      <vt:lpstr>Times New Roman Bold</vt:lpstr>
      <vt:lpstr>Times New Roman Bold Italic</vt:lpstr>
      <vt:lpstr>Times New Roman Italic</vt:lpstr>
      <vt:lpstr>Verdana</vt:lpstr>
      <vt:lpstr>Wingdings</vt:lpstr>
      <vt:lpstr>Office Theme</vt:lpstr>
      <vt:lpstr>ClipArt</vt:lpstr>
      <vt:lpstr>Equation</vt:lpstr>
      <vt:lpstr>PowerPoint Presentation</vt:lpstr>
      <vt:lpstr>Tasks Involved in Strategic Management &amp; MCS</vt:lpstr>
      <vt:lpstr>PowerPoint Presentation</vt:lpstr>
      <vt:lpstr>PowerPoint Presentation</vt:lpstr>
      <vt:lpstr>Developing a Mission &amp; Objectives</vt:lpstr>
      <vt:lpstr>PowerPoint Presentation</vt:lpstr>
      <vt:lpstr>PowerPoint Presentation</vt:lpstr>
      <vt:lpstr>PowerPoint Presentation</vt:lpstr>
      <vt:lpstr>PowerPoint Presentation</vt:lpstr>
      <vt:lpstr>PowerPoint Presentation</vt:lpstr>
      <vt:lpstr>Levels of Strategy</vt:lpstr>
      <vt:lpstr>Corporate Level Strategy</vt:lpstr>
      <vt:lpstr>Corporate-Level Strategies</vt:lpstr>
      <vt:lpstr>The BCG “Portfolio” Matrix</vt:lpstr>
      <vt:lpstr>Portfolio decision </vt:lpstr>
      <vt:lpstr>Business Level Strategy</vt:lpstr>
      <vt:lpstr>Functional / Operational Level Strategy</vt:lpstr>
      <vt:lpstr>A Simple Organization Chart (Single Product Business)</vt:lpstr>
      <vt:lpstr>A Simple Organization Chart (Dominant or Related Product Business)</vt:lpstr>
      <vt:lpstr>An example of an Unrelated Product Business (Note:  By itself, an SBU can be considered a related product business)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Financial Implication of strategic management decisions </vt:lpstr>
      <vt:lpstr>Corporate Strategic Decision </vt:lpstr>
      <vt:lpstr>         Governance issue </vt:lpstr>
      <vt:lpstr>Financial Feasibility </vt:lpstr>
      <vt:lpstr>How to evaluate the corporate strategic decisions </vt:lpstr>
      <vt:lpstr>Projections </vt:lpstr>
      <vt:lpstr>PowerPoint Presentation</vt:lpstr>
      <vt:lpstr>Discounted Cash Flow Methods</vt:lpstr>
      <vt:lpstr>Net Present Value (NPV)</vt:lpstr>
      <vt:lpstr>Investment Decisions</vt:lpstr>
      <vt:lpstr>Fundamental Rule of Finance/Financial Economics</vt:lpstr>
      <vt:lpstr>Student Activity</vt:lpstr>
      <vt:lpstr>INTERNAL RATE OF RETURN (IRR)</vt:lpstr>
      <vt:lpstr>IRR – Interpolation method</vt:lpstr>
      <vt:lpstr>NPV and IRR</vt:lpstr>
      <vt:lpstr>Internal Rate of Return  Decision Rules</vt:lpstr>
      <vt:lpstr>Payback </vt:lpstr>
      <vt:lpstr>Discount factor</vt:lpstr>
      <vt:lpstr>Cost of capital (COC)</vt:lpstr>
      <vt:lpstr>Cost of Equity</vt:lpstr>
      <vt:lpstr>Cost of debt </vt:lpstr>
      <vt:lpstr> Weighted Average Cost Of Capital (WACC </vt:lpstr>
      <vt:lpstr>WACC</vt:lpstr>
      <vt:lpstr>Student Activity</vt:lpstr>
      <vt:lpstr>Strategic analysis </vt:lpstr>
      <vt:lpstr>Strategic analysis </vt:lpstr>
      <vt:lpstr>Creating value </vt:lpstr>
      <vt:lpstr>Value Creation</vt:lpstr>
      <vt:lpstr>PowerPoint Presentation</vt:lpstr>
      <vt:lpstr>PowerPoint Presentation</vt:lpstr>
      <vt:lpstr>PowerPoint Presentation</vt:lpstr>
      <vt:lpstr>PowerPoint Presentation</vt:lpstr>
      <vt:lpstr>PowerPoint Presentation</vt:lpstr>
    </vt:vector>
  </TitlesOfParts>
  <Company>Investintech.com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A2E_Engine</dc:creator>
  <cp:lastModifiedBy>priyanka</cp:lastModifiedBy>
  <cp:revision>48</cp:revision>
  <dcterms:created xsi:type="dcterms:W3CDTF">2016-09-30T22:50:12Z</dcterms:created>
  <dcterms:modified xsi:type="dcterms:W3CDTF">2016-11-15T09:54:10Z</dcterms:modified>
</cp:coreProperties>
</file>